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6" r:id="rId1"/>
    <p:sldMasterId id="2147484032" r:id="rId2"/>
    <p:sldMasterId id="2147484020" r:id="rId3"/>
    <p:sldMasterId id="2147484008" r:id="rId4"/>
    <p:sldMasterId id="2147484044" r:id="rId5"/>
    <p:sldMasterId id="2147484056" r:id="rId6"/>
  </p:sldMasterIdLst>
  <p:notesMasterIdLst>
    <p:notesMasterId r:id="rId53"/>
  </p:notesMasterIdLst>
  <p:handoutMasterIdLst>
    <p:handoutMasterId r:id="rId54"/>
  </p:handoutMasterIdLst>
  <p:sldIdLst>
    <p:sldId id="266" r:id="rId7"/>
    <p:sldId id="1269" r:id="rId8"/>
    <p:sldId id="565" r:id="rId9"/>
    <p:sldId id="779" r:id="rId10"/>
    <p:sldId id="504" r:id="rId11"/>
    <p:sldId id="533" r:id="rId12"/>
    <p:sldId id="1242" r:id="rId13"/>
    <p:sldId id="1254" r:id="rId14"/>
    <p:sldId id="1279" r:id="rId15"/>
    <p:sldId id="720" r:id="rId16"/>
    <p:sldId id="581" r:id="rId17"/>
    <p:sldId id="496" r:id="rId18"/>
    <p:sldId id="1255" r:id="rId19"/>
    <p:sldId id="1284" r:id="rId20"/>
    <p:sldId id="1274" r:id="rId21"/>
    <p:sldId id="643" r:id="rId22"/>
    <p:sldId id="1248" r:id="rId23"/>
    <p:sldId id="1287" r:id="rId24"/>
    <p:sldId id="1249" r:id="rId25"/>
    <p:sldId id="1252" r:id="rId26"/>
    <p:sldId id="549" r:id="rId27"/>
    <p:sldId id="1286" r:id="rId28"/>
    <p:sldId id="1292" r:id="rId29"/>
    <p:sldId id="1259" r:id="rId30"/>
    <p:sldId id="1285" r:id="rId31"/>
    <p:sldId id="1288" r:id="rId32"/>
    <p:sldId id="1261" r:id="rId33"/>
    <p:sldId id="1293" r:id="rId34"/>
    <p:sldId id="1257" r:id="rId35"/>
    <p:sldId id="590" r:id="rId36"/>
    <p:sldId id="1280" r:id="rId37"/>
    <p:sldId id="1276" r:id="rId38"/>
    <p:sldId id="1262" r:id="rId39"/>
    <p:sldId id="1275" r:id="rId40"/>
    <p:sldId id="1270" r:id="rId41"/>
    <p:sldId id="1289" r:id="rId42"/>
    <p:sldId id="1271" r:id="rId43"/>
    <p:sldId id="1290" r:id="rId44"/>
    <p:sldId id="1272" r:id="rId45"/>
    <p:sldId id="1273" r:id="rId46"/>
    <p:sldId id="1265" r:id="rId47"/>
    <p:sldId id="591" r:id="rId48"/>
    <p:sldId id="1266" r:id="rId49"/>
    <p:sldId id="1267" r:id="rId50"/>
    <p:sldId id="1264" r:id="rId51"/>
    <p:sldId id="746" r:id="rId52"/>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CHEVALIER" initials="" lastIdx="1" clrIdx="0"/>
  <p:cmAuthor id="2" name="PANNIER Frederic (Directeur financier)" initials="PF(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D6F"/>
    <a:srgbClr val="178FD9"/>
    <a:srgbClr val="F27278"/>
    <a:srgbClr val="26ABE2"/>
    <a:srgbClr val="88B640"/>
    <a:srgbClr val="6E42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1" autoAdjust="0"/>
    <p:restoredTop sz="95380" autoAdjust="0"/>
  </p:normalViewPr>
  <p:slideViewPr>
    <p:cSldViewPr>
      <p:cViewPr varScale="1">
        <p:scale>
          <a:sx n="86" d="100"/>
          <a:sy n="86" d="100"/>
        </p:scale>
        <p:origin x="18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rts/_rels/chart1.xml.rels><?xml version="1.0" encoding="UTF-8" standalone="yes"?>
<Relationships xmlns="http://schemas.openxmlformats.org/package/2006/relationships"><Relationship Id="rId3" Type="http://schemas.openxmlformats.org/officeDocument/2006/relationships/oleObject" Target="file:///\\srv-ad\Partage\Loire-Authion\1.%20FINANCES\1.1.%20BUDGETS\1.19.%20PROSPECTIVE\20221206_Prospectiv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oleObject" Target="file:///\\srv-ad\Partage\Loire-Authion\1.%20FINANCES\1.1.%20BUDGETS\1.19.%20PROSPECTIVE\20221206_Prospectiv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oleObject" Target="file:///\\srv-ad\Partage\Loire-Authion\1.%20FINANCES\1.1.%20BUDGETS\1.19.%20PROSPECTIVE\20221206_Prospectiv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oleObject" Target="file:///\\srv-ad\Partage\Loire-Authion\1.%20FINANCES\1.1.%20BUDGETS\1.19.%20PROSPECTIVE\20221206_Prospectiv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rv-ad\Partage\Loire-Authion\1.%20FINANCES\1.1.%20BUDGETS\1.19.%20PROSPECTIVE\20221206_Prospectiv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01573049260468E-2"/>
          <c:y val="3.4279658792056515E-2"/>
          <c:w val="0.90106802796046337"/>
          <c:h val="0.70751730775263511"/>
        </c:manualLayout>
      </c:layout>
      <c:barChart>
        <c:barDir val="col"/>
        <c:grouping val="stacked"/>
        <c:varyColors val="0"/>
        <c:ser>
          <c:idx val="1"/>
          <c:order val="0"/>
          <c:tx>
            <c:strRef>
              <c:f>Graphiques!$B$64</c:f>
              <c:strCache>
                <c:ptCount val="1"/>
                <c:pt idx="0">
                  <c:v>012 - Charges de personnel et frais assimilés</c:v>
                </c:pt>
              </c:strCache>
            </c:strRef>
          </c:tx>
          <c:spPr>
            <a:solidFill>
              <a:schemeClr val="accent5"/>
            </a:solidFill>
            <a:ln>
              <a:noFill/>
            </a:ln>
            <a:effectLst/>
          </c:spPr>
          <c:invertIfNegative val="0"/>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Graphiques!$C$64:$M$64</c:f>
              <c:numCache>
                <c:formatCode>_-* #\ ##0_-;\-* #\ ##0_-;_-* "-"??_-;_-@_-</c:formatCode>
                <c:ptCount val="8"/>
                <c:pt idx="0">
                  <c:v>5338194.8600000003</c:v>
                </c:pt>
                <c:pt idx="1">
                  <c:v>5573127.5599999996</c:v>
                </c:pt>
                <c:pt idx="2">
                  <c:v>6355271.0200000005</c:v>
                </c:pt>
                <c:pt idx="3">
                  <c:v>6818195.1299999999</c:v>
                </c:pt>
                <c:pt idx="4">
                  <c:v>6789389.6699999999</c:v>
                </c:pt>
                <c:pt idx="5">
                  <c:v>7312778.79</c:v>
                </c:pt>
                <c:pt idx="6">
                  <c:v>7880000</c:v>
                </c:pt>
                <c:pt idx="7">
                  <c:v>9037000</c:v>
                </c:pt>
              </c:numCache>
              <c:extLst/>
            </c:numRef>
          </c:val>
          <c:extLst>
            <c:ext xmlns:c16="http://schemas.microsoft.com/office/drawing/2014/chart" uri="{C3380CC4-5D6E-409C-BE32-E72D297353CC}">
              <c16:uniqueId val="{00000001-9475-479F-A98B-E5339ECCC234}"/>
            </c:ext>
          </c:extLst>
        </c:ser>
        <c:ser>
          <c:idx val="0"/>
          <c:order val="1"/>
          <c:tx>
            <c:strRef>
              <c:f>Graphiques!$B$63</c:f>
              <c:strCache>
                <c:ptCount val="1"/>
                <c:pt idx="0">
                  <c:v>011 - Charges à caractère général</c:v>
                </c:pt>
              </c:strCache>
            </c:strRef>
          </c:tx>
          <c:spPr>
            <a:solidFill>
              <a:schemeClr val="accent3"/>
            </a:solidFill>
            <a:ln>
              <a:noFill/>
            </a:ln>
            <a:effectLst/>
          </c:spPr>
          <c:invertIfNegative val="0"/>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Graphiques!$C$63:$M$63</c:f>
              <c:numCache>
                <c:formatCode>_-* #\ ##0_-;\-* #\ ##0_-;_-* "-"??_-;_-@_-</c:formatCode>
                <c:ptCount val="8"/>
                <c:pt idx="0">
                  <c:v>3876323.61</c:v>
                </c:pt>
                <c:pt idx="1">
                  <c:v>3860861.57</c:v>
                </c:pt>
                <c:pt idx="2">
                  <c:v>4135931.14</c:v>
                </c:pt>
                <c:pt idx="3">
                  <c:v>4641833.6900000004</c:v>
                </c:pt>
                <c:pt idx="4">
                  <c:v>4027832.01</c:v>
                </c:pt>
                <c:pt idx="5">
                  <c:v>4561179.67</c:v>
                </c:pt>
                <c:pt idx="6">
                  <c:v>5026335.4800000004</c:v>
                </c:pt>
                <c:pt idx="7">
                  <c:v>5466000</c:v>
                </c:pt>
              </c:numCache>
              <c:extLst/>
            </c:numRef>
          </c:val>
          <c:extLst>
            <c:ext xmlns:c16="http://schemas.microsoft.com/office/drawing/2014/chart" uri="{C3380CC4-5D6E-409C-BE32-E72D297353CC}">
              <c16:uniqueId val="{00000000-9475-479F-A98B-E5339ECCC234}"/>
            </c:ext>
          </c:extLst>
        </c:ser>
        <c:ser>
          <c:idx val="3"/>
          <c:order val="2"/>
          <c:tx>
            <c:strRef>
              <c:f>Graphiques!$B$66</c:f>
              <c:strCache>
                <c:ptCount val="1"/>
                <c:pt idx="0">
                  <c:v>65 - Autres charges de gestion courante</c:v>
                </c:pt>
              </c:strCache>
            </c:strRef>
          </c:tx>
          <c:spPr>
            <a:solidFill>
              <a:schemeClr val="accent4"/>
            </a:solidFill>
            <a:ln>
              <a:noFill/>
            </a:ln>
            <a:effectLst/>
          </c:spPr>
          <c:invertIfNegative val="0"/>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Graphiques!$C$66:$M$66</c:f>
              <c:numCache>
                <c:formatCode>_-* #\ ##0_-;\-* #\ ##0_-;_-* "-"??_-;_-@_-</c:formatCode>
                <c:ptCount val="8"/>
                <c:pt idx="0">
                  <c:v>3968714.3</c:v>
                </c:pt>
                <c:pt idx="1">
                  <c:v>3872414.05</c:v>
                </c:pt>
                <c:pt idx="2">
                  <c:v>2304802.6799999997</c:v>
                </c:pt>
                <c:pt idx="3">
                  <c:v>2205339.9000000004</c:v>
                </c:pt>
                <c:pt idx="4">
                  <c:v>2224109.33</c:v>
                </c:pt>
                <c:pt idx="5">
                  <c:v>2019109.46</c:v>
                </c:pt>
                <c:pt idx="6">
                  <c:v>2602412.25</c:v>
                </c:pt>
                <c:pt idx="7">
                  <c:v>2634600</c:v>
                </c:pt>
              </c:numCache>
              <c:extLst/>
            </c:numRef>
          </c:val>
          <c:extLst>
            <c:ext xmlns:c16="http://schemas.microsoft.com/office/drawing/2014/chart" uri="{C3380CC4-5D6E-409C-BE32-E72D297353CC}">
              <c16:uniqueId val="{00000003-9475-479F-A98B-E5339ECCC234}"/>
            </c:ext>
          </c:extLst>
        </c:ser>
        <c:ser>
          <c:idx val="5"/>
          <c:order val="3"/>
          <c:tx>
            <c:strRef>
              <c:f>Graphiques!$B$68</c:f>
              <c:strCache>
                <c:ptCount val="1"/>
                <c:pt idx="0">
                  <c:v>66 - Charges financières (sans emprunts 2019-2020-2021)</c:v>
                </c:pt>
              </c:strCache>
            </c:strRef>
          </c:tx>
          <c:spPr>
            <a:solidFill>
              <a:schemeClr val="accent2"/>
            </a:solidFill>
            <a:ln w="25400">
              <a:noFill/>
            </a:ln>
            <a:effectLst/>
          </c:spPr>
          <c:invertIfNegative val="0"/>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Graphiques!$C$68:$M$68</c:f>
              <c:numCache>
                <c:formatCode>_-* #\ ##0_-;\-* #\ ##0_-;_-* "-"??_-;_-@_-</c:formatCode>
                <c:ptCount val="8"/>
                <c:pt idx="0">
                  <c:v>202394.25999999998</c:v>
                </c:pt>
                <c:pt idx="1">
                  <c:v>176866.69</c:v>
                </c:pt>
                <c:pt idx="2">
                  <c:v>1810.51</c:v>
                </c:pt>
                <c:pt idx="3">
                  <c:v>148710.42000000001</c:v>
                </c:pt>
                <c:pt idx="4">
                  <c:v>115631.78</c:v>
                </c:pt>
                <c:pt idx="5">
                  <c:v>124493.94</c:v>
                </c:pt>
                <c:pt idx="6">
                  <c:v>118500</c:v>
                </c:pt>
                <c:pt idx="7">
                  <c:v>75000</c:v>
                </c:pt>
              </c:numCache>
              <c:extLst/>
            </c:numRef>
          </c:val>
          <c:extLst>
            <c:ext xmlns:c16="http://schemas.microsoft.com/office/drawing/2014/chart" uri="{C3380CC4-5D6E-409C-BE32-E72D297353CC}">
              <c16:uniqueId val="{00000004-9475-479F-A98B-E5339ECCC234}"/>
            </c:ext>
          </c:extLst>
        </c:ser>
        <c:ser>
          <c:idx val="2"/>
          <c:order val="4"/>
          <c:tx>
            <c:strRef>
              <c:f>Graphiques!$B$65</c:f>
              <c:strCache>
                <c:ptCount val="1"/>
                <c:pt idx="0">
                  <c:v>014 - Atténuations de produits</c:v>
                </c:pt>
              </c:strCache>
            </c:strRef>
          </c:tx>
          <c:spPr>
            <a:solidFill>
              <a:schemeClr val="bg1">
                <a:lumMod val="75000"/>
              </a:schemeClr>
            </a:solidFill>
            <a:ln>
              <a:noFill/>
            </a:ln>
            <a:effectLst/>
          </c:spPr>
          <c:invertIfNegative val="0"/>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Graphiques!$C$65:$M$65</c:f>
              <c:numCache>
                <c:formatCode>_-* #\ ##0_-;\-* #\ ##0_-;_-* "-"??_-;_-@_-</c:formatCode>
                <c:ptCount val="8"/>
                <c:pt idx="0">
                  <c:v>691944</c:v>
                </c:pt>
                <c:pt idx="1">
                  <c:v>629125</c:v>
                </c:pt>
                <c:pt idx="2">
                  <c:v>3843</c:v>
                </c:pt>
                <c:pt idx="3">
                  <c:v>1117</c:v>
                </c:pt>
                <c:pt idx="4">
                  <c:v>8377</c:v>
                </c:pt>
                <c:pt idx="5">
                  <c:v>5202</c:v>
                </c:pt>
                <c:pt idx="6">
                  <c:v>106800</c:v>
                </c:pt>
                <c:pt idx="7">
                  <c:v>111500</c:v>
                </c:pt>
              </c:numCache>
              <c:extLst/>
            </c:numRef>
          </c:val>
          <c:extLst>
            <c:ext xmlns:c16="http://schemas.microsoft.com/office/drawing/2014/chart" uri="{C3380CC4-5D6E-409C-BE32-E72D297353CC}">
              <c16:uniqueId val="{00000002-9475-479F-A98B-E5339ECCC234}"/>
            </c:ext>
          </c:extLst>
        </c:ser>
        <c:dLbls>
          <c:showLegendKey val="0"/>
          <c:showVal val="0"/>
          <c:showCatName val="0"/>
          <c:showSerName val="0"/>
          <c:showPercent val="0"/>
          <c:showBubbleSize val="0"/>
        </c:dLbls>
        <c:gapWidth val="150"/>
        <c:overlap val="100"/>
        <c:axId val="131018351"/>
        <c:axId val="131021263"/>
      </c:barChart>
      <c:lineChart>
        <c:grouping val="standard"/>
        <c:varyColors val="0"/>
        <c:ser>
          <c:idx val="6"/>
          <c:order val="6"/>
          <c:tx>
            <c:strRef>
              <c:f>Graphiques!$B$69</c:f>
              <c:strCache>
                <c:ptCount val="1"/>
                <c:pt idx="0">
                  <c:v>Dépenses réelles hors exceptionnel</c:v>
                </c:pt>
              </c:strCache>
            </c:strRef>
          </c:tx>
          <c:spPr>
            <a:ln w="25400" cap="rnd">
              <a:solidFill>
                <a:schemeClr val="accent2"/>
              </a:solidFill>
              <a:round/>
            </a:ln>
            <a:effectLst/>
          </c:spPr>
          <c:marker>
            <c:symbol val="none"/>
          </c:marker>
          <c:cat>
            <c:strRef>
              <c:f>Graphiques!$C$62:$M$62</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Graphiques!$C$69:$M$69</c:f>
              <c:numCache>
                <c:formatCode>_-* #\ ##0_-;\-* #\ ##0_-;_-* "-"??_-;_-@_-</c:formatCode>
                <c:ptCount val="8"/>
                <c:pt idx="0">
                  <c:v>14077571.029999999</c:v>
                </c:pt>
                <c:pt idx="1">
                  <c:v>14112394.869999999</c:v>
                </c:pt>
                <c:pt idx="2">
                  <c:v>12801658.35</c:v>
                </c:pt>
                <c:pt idx="3">
                  <c:v>13815196.140000001</c:v>
                </c:pt>
                <c:pt idx="4">
                  <c:v>13165339.789999999</c:v>
                </c:pt>
                <c:pt idx="5">
                  <c:v>14022763.860000001</c:v>
                </c:pt>
                <c:pt idx="6">
                  <c:v>15734047.73</c:v>
                </c:pt>
                <c:pt idx="7">
                  <c:v>17324100</c:v>
                </c:pt>
              </c:numCache>
              <c:extLst/>
            </c:numRef>
          </c:val>
          <c:smooth val="0"/>
          <c:extLst>
            <c:ext xmlns:c16="http://schemas.microsoft.com/office/drawing/2014/chart" uri="{C3380CC4-5D6E-409C-BE32-E72D297353CC}">
              <c16:uniqueId val="{00000005-9475-479F-A98B-E5339ECCC234}"/>
            </c:ext>
          </c:extLst>
        </c:ser>
        <c:dLbls>
          <c:showLegendKey val="0"/>
          <c:showVal val="0"/>
          <c:showCatName val="0"/>
          <c:showSerName val="0"/>
          <c:showPercent val="0"/>
          <c:showBubbleSize val="0"/>
        </c:dLbls>
        <c:marker val="1"/>
        <c:smooth val="0"/>
        <c:axId val="1227353136"/>
        <c:axId val="1227346480"/>
        <c:extLst>
          <c:ext xmlns:c15="http://schemas.microsoft.com/office/drawing/2012/chart" uri="{02D57815-91ED-43cb-92C2-25804820EDAC}">
            <c15:filteredLineSeries>
              <c15:ser>
                <c:idx val="4"/>
                <c:order val="5"/>
                <c:tx>
                  <c:strRef>
                    <c:extLst>
                      <c:ext uri="{02D57815-91ED-43cb-92C2-25804820EDAC}">
                        <c15:formulaRef>
                          <c15:sqref>Graphiques!$B$67</c15:sqref>
                        </c15:formulaRef>
                      </c:ext>
                    </c:extLst>
                    <c:strCache>
                      <c:ptCount val="1"/>
                      <c:pt idx="0">
                        <c:v>Dépenses de gestion courante</c:v>
                      </c:pt>
                    </c:strCache>
                  </c:strRef>
                </c:tx>
                <c:spPr>
                  <a:ln w="28575" cap="rnd">
                    <a:solidFill>
                      <a:schemeClr val="accent1">
                        <a:alpha val="0"/>
                      </a:schemeClr>
                    </a:solidFill>
                    <a:round/>
                  </a:ln>
                  <a:effectLst/>
                </c:spPr>
                <c:marker>
                  <c:symbol val="none"/>
                </c:marker>
                <c:dLbls>
                  <c:spPr>
                    <a:noFill/>
                    <a:ln>
                      <a:solidFill>
                        <a:schemeClr val="accent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Graphiques!$C$62:$M$62</c15:sqref>
                        </c15:formulaRef>
                      </c:ext>
                    </c:extLst>
                    <c:strCache>
                      <c:ptCount val="8"/>
                      <c:pt idx="0">
                        <c:v>2016</c:v>
                      </c:pt>
                      <c:pt idx="1">
                        <c:v>2017</c:v>
                      </c:pt>
                      <c:pt idx="2">
                        <c:v>2018</c:v>
                      </c:pt>
                      <c:pt idx="3">
                        <c:v>2019</c:v>
                      </c:pt>
                      <c:pt idx="4">
                        <c:v>2020</c:v>
                      </c:pt>
                      <c:pt idx="5">
                        <c:v>2021</c:v>
                      </c:pt>
                      <c:pt idx="6">
                        <c:v>PROJECTION CA 2022</c:v>
                      </c:pt>
                      <c:pt idx="7">
                        <c:v>PROSPECTIVE 2023</c:v>
                      </c:pt>
                    </c:strCache>
                  </c:strRef>
                </c:cat>
                <c:val>
                  <c:numRef>
                    <c:extLst>
                      <c:ext uri="{02D57815-91ED-43cb-92C2-25804820EDAC}">
                        <c15:formulaRef>
                          <c15:sqref>Graphiques!$C$67:$M$67</c15:sqref>
                        </c15:formulaRef>
                      </c:ext>
                    </c:extLst>
                    <c:numCache>
                      <c:formatCode>_-* #\ ##0_-;\-* #\ ##0_-;_-* "-"??_-;_-@_-</c:formatCode>
                      <c:ptCount val="8"/>
                      <c:pt idx="0">
                        <c:v>13875176.77</c:v>
                      </c:pt>
                      <c:pt idx="1">
                        <c:v>13935528.18</c:v>
                      </c:pt>
                      <c:pt idx="2">
                        <c:v>12799847.84</c:v>
                      </c:pt>
                      <c:pt idx="3">
                        <c:v>13666485.720000001</c:v>
                      </c:pt>
                      <c:pt idx="4">
                        <c:v>13049708.01</c:v>
                      </c:pt>
                      <c:pt idx="5">
                        <c:v>13898269.920000002</c:v>
                      </c:pt>
                      <c:pt idx="6">
                        <c:v>15615547.73</c:v>
                      </c:pt>
                      <c:pt idx="7">
                        <c:v>17249100</c:v>
                      </c:pt>
                    </c:numCache>
                  </c:numRef>
                </c:val>
                <c:smooth val="0"/>
                <c:extLst>
                  <c:ext xmlns:c16="http://schemas.microsoft.com/office/drawing/2014/chart" uri="{C3380CC4-5D6E-409C-BE32-E72D297353CC}">
                    <c16:uniqueId val="{00000006-9475-479F-A98B-E5339ECCC234}"/>
                  </c:ext>
                </c:extLst>
              </c15:ser>
            </c15:filteredLineSeries>
          </c:ext>
        </c:extLst>
      </c:lineChart>
      <c:catAx>
        <c:axId val="131018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021263"/>
        <c:crosses val="autoZero"/>
        <c:auto val="1"/>
        <c:lblAlgn val="ctr"/>
        <c:lblOffset val="100"/>
        <c:noMultiLvlLbl val="0"/>
      </c:catAx>
      <c:valAx>
        <c:axId val="131021263"/>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1018351"/>
        <c:crosses val="autoZero"/>
        <c:crossBetween val="between"/>
      </c:valAx>
      <c:valAx>
        <c:axId val="1227346480"/>
        <c:scaling>
          <c:orientation val="minMax"/>
        </c:scaling>
        <c:delete val="1"/>
        <c:axPos val="r"/>
        <c:numFmt formatCode="_-* #\ ##0_-;\-* #\ ##0_-;_-* &quot;-&quot;??_-;_-@_-" sourceLinked="1"/>
        <c:majorTickMark val="out"/>
        <c:minorTickMark val="none"/>
        <c:tickLblPos val="nextTo"/>
        <c:crossAx val="1227353136"/>
        <c:crosses val="max"/>
        <c:crossBetween val="between"/>
      </c:valAx>
      <c:catAx>
        <c:axId val="1227353136"/>
        <c:scaling>
          <c:orientation val="minMax"/>
        </c:scaling>
        <c:delete val="1"/>
        <c:axPos val="b"/>
        <c:numFmt formatCode="General" sourceLinked="1"/>
        <c:majorTickMark val="out"/>
        <c:minorTickMark val="none"/>
        <c:tickLblPos val="nextTo"/>
        <c:crossAx val="1227346480"/>
        <c:crosses val="autoZero"/>
        <c:auto val="1"/>
        <c:lblAlgn val="ctr"/>
        <c:lblOffset val="100"/>
        <c:noMultiLvlLbl val="0"/>
      </c:catAx>
      <c:spPr>
        <a:noFill/>
        <a:ln>
          <a:noFill/>
        </a:ln>
        <a:effectLst/>
      </c:spPr>
    </c:plotArea>
    <c:legend>
      <c:legendPos val="b"/>
      <c:layout>
        <c:manualLayout>
          <c:xMode val="edge"/>
          <c:yMode val="edge"/>
          <c:x val="5.716236447316417E-3"/>
          <c:y val="0.80288526214313638"/>
          <c:w val="0.74136138789679096"/>
          <c:h val="0.197114737856863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2"/>
          <c:order val="2"/>
          <c:tx>
            <c:strRef>
              <c:f>'Analyse recettes 2020-2026'!$D$45</c:f>
              <c:strCache>
                <c:ptCount val="1"/>
                <c:pt idx="0">
                  <c:v>2022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443-4965-9797-CD06242413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443-4965-9797-CD06242413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443-4965-9797-CD06242413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443-4965-9797-CD06242413E7}"/>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'Analyse recettes 2020-2026'!$A$46:$A$49</c:f>
              <c:strCache>
                <c:ptCount val="4"/>
                <c:pt idx="0">
                  <c:v>Tarification fixée par le CM</c:v>
                </c:pt>
                <c:pt idx="1">
                  <c:v>Loyers et redevances conventionnés</c:v>
                </c:pt>
                <c:pt idx="2">
                  <c:v>Refacturations de mise à disposition</c:v>
                </c:pt>
                <c:pt idx="3">
                  <c:v>Autres</c:v>
                </c:pt>
              </c:strCache>
            </c:strRef>
          </c:cat>
          <c:val>
            <c:numRef>
              <c:f>'Analyse recettes 2020-2026'!$D$46:$D$49</c:f>
              <c:numCache>
                <c:formatCode>#\ ##0\ "€"</c:formatCode>
                <c:ptCount val="4"/>
                <c:pt idx="0">
                  <c:v>927800</c:v>
                </c:pt>
                <c:pt idx="1">
                  <c:v>359360</c:v>
                </c:pt>
                <c:pt idx="2">
                  <c:v>109960</c:v>
                </c:pt>
                <c:pt idx="3">
                  <c:v>143292</c:v>
                </c:pt>
              </c:numCache>
            </c:numRef>
          </c:val>
          <c:extLst>
            <c:ext xmlns:c16="http://schemas.microsoft.com/office/drawing/2014/chart" uri="{C3380CC4-5D6E-409C-BE32-E72D297353CC}">
              <c16:uniqueId val="{00000008-2443-4965-9797-CD06242413E7}"/>
            </c:ext>
          </c:extLst>
        </c:ser>
        <c:dLbls>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'Analyse recettes 2020-2026'!$B$45</c15:sqref>
                        </c15:formulaRef>
                      </c:ext>
                    </c:extLst>
                    <c:strCache>
                      <c:ptCount val="1"/>
                      <c:pt idx="0">
                        <c:v>2020</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2443-4965-9797-CD06242413E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2443-4965-9797-CD06242413E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2443-4965-9797-CD06242413E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2443-4965-9797-CD06242413E7}"/>
                    </c:ext>
                  </c:extLst>
                </c:dPt>
                <c:dLbls>
                  <c:spPr>
                    <a:noFill/>
                    <a:ln>
                      <a:noFill/>
                    </a:ln>
                    <a:effectLst/>
                  </c:spPr>
                  <c:showLegendKey val="0"/>
                  <c:showVal val="0"/>
                  <c:showCatName val="0"/>
                  <c:showSerName val="0"/>
                  <c:showPercent val="1"/>
                  <c:showBubbleSize val="0"/>
                  <c:showLeaderLines val="1"/>
                  <c:extLst>
                    <c:ext uri="{CE6537A1-D6FC-4f65-9D91-7224C49458BB}"/>
                  </c:extLst>
                </c:dLbls>
                <c:cat>
                  <c:strRef>
                    <c:extLst>
                      <c:ext uri="{02D57815-91ED-43cb-92C2-25804820EDAC}">
                        <c15:formulaRef>
                          <c15:sqref>'Analyse recettes 2020-2026'!$A$46:$A$49</c15:sqref>
                        </c15:formulaRef>
                      </c:ext>
                    </c:extLst>
                    <c:strCache>
                      <c:ptCount val="4"/>
                      <c:pt idx="0">
                        <c:v>Tarification fixée par le CM</c:v>
                      </c:pt>
                      <c:pt idx="1">
                        <c:v>Loyers et redevances conventionnés</c:v>
                      </c:pt>
                      <c:pt idx="2">
                        <c:v>Refacturations de mise à disposition</c:v>
                      </c:pt>
                      <c:pt idx="3">
                        <c:v>Autres</c:v>
                      </c:pt>
                    </c:strCache>
                  </c:strRef>
                </c:cat>
                <c:val>
                  <c:numRef>
                    <c:extLst>
                      <c:ext uri="{02D57815-91ED-43cb-92C2-25804820EDAC}">
                        <c15:formulaRef>
                          <c15:sqref>'Analyse recettes 2020-2026'!$B$46:$B$49</c15:sqref>
                        </c15:formulaRef>
                      </c:ext>
                    </c:extLst>
                    <c:numCache>
                      <c:formatCode>#\ ##0\ "€"</c:formatCode>
                      <c:ptCount val="4"/>
                      <c:pt idx="0">
                        <c:v>733710.0299999998</c:v>
                      </c:pt>
                      <c:pt idx="1">
                        <c:v>290188</c:v>
                      </c:pt>
                      <c:pt idx="2">
                        <c:v>315144</c:v>
                      </c:pt>
                      <c:pt idx="3">
                        <c:v>98380.469999999856</c:v>
                      </c:pt>
                    </c:numCache>
                  </c:numRef>
                </c:val>
                <c:extLst>
                  <c:ext xmlns:c16="http://schemas.microsoft.com/office/drawing/2014/chart" uri="{C3380CC4-5D6E-409C-BE32-E72D297353CC}">
                    <c16:uniqueId val="{00000011-2443-4965-9797-CD06242413E7}"/>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'Analyse recettes 2020-2026'!$C$45</c15:sqref>
                        </c15:formulaRef>
                      </c:ext>
                    </c:extLst>
                    <c:strCache>
                      <c:ptCount val="1"/>
                      <c:pt idx="0">
                        <c:v>2021</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3-2443-4965-9797-CD06242413E7}"/>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5-2443-4965-9797-CD06242413E7}"/>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7-2443-4965-9797-CD06242413E7}"/>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19-2443-4965-9797-CD06242413E7}"/>
                    </c:ext>
                  </c:extLst>
                </c:dPt>
                <c:dLbls>
                  <c:spPr>
                    <a:noFill/>
                    <a:ln>
                      <a:noFill/>
                    </a:ln>
                    <a:effectLst/>
                  </c:spPr>
                  <c:showLegendKey val="0"/>
                  <c:showVal val="0"/>
                  <c:showCatName val="0"/>
                  <c:showSerName val="0"/>
                  <c:showPercent val="1"/>
                  <c:showBubbleSize val="0"/>
                  <c:showLeaderLines val="1"/>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'Analyse recettes 2020-2026'!$A$46:$A$49</c15:sqref>
                        </c15:formulaRef>
                      </c:ext>
                    </c:extLst>
                    <c:strCache>
                      <c:ptCount val="4"/>
                      <c:pt idx="0">
                        <c:v>Tarification fixée par le CM</c:v>
                      </c:pt>
                      <c:pt idx="1">
                        <c:v>Loyers et redevances conventionnés</c:v>
                      </c:pt>
                      <c:pt idx="2">
                        <c:v>Refacturations de mise à disposition</c:v>
                      </c:pt>
                      <c:pt idx="3">
                        <c:v>Autres</c:v>
                      </c:pt>
                    </c:strCache>
                  </c:strRef>
                </c:cat>
                <c:val>
                  <c:numRef>
                    <c:extLst xmlns:c15="http://schemas.microsoft.com/office/drawing/2012/chart">
                      <c:ext xmlns:c15="http://schemas.microsoft.com/office/drawing/2012/chart" uri="{02D57815-91ED-43cb-92C2-25804820EDAC}">
                        <c15:formulaRef>
                          <c15:sqref>'Analyse recettes 2020-2026'!$C$46:$C$49</c15:sqref>
                        </c15:formulaRef>
                      </c:ext>
                    </c:extLst>
                    <c:numCache>
                      <c:formatCode>#\ ##0\ "€"</c:formatCode>
                      <c:ptCount val="4"/>
                      <c:pt idx="0">
                        <c:v>923246</c:v>
                      </c:pt>
                      <c:pt idx="1">
                        <c:v>349997</c:v>
                      </c:pt>
                      <c:pt idx="2">
                        <c:v>296778</c:v>
                      </c:pt>
                      <c:pt idx="3">
                        <c:v>120094.44</c:v>
                      </c:pt>
                    </c:numCache>
                  </c:numRef>
                </c:val>
                <c:extLst xmlns:c15="http://schemas.microsoft.com/office/drawing/2012/chart">
                  <c:ext xmlns:c16="http://schemas.microsoft.com/office/drawing/2014/chart" uri="{C3380CC4-5D6E-409C-BE32-E72D297353CC}">
                    <c16:uniqueId val="{0000001A-2443-4965-9797-CD06242413E7}"/>
                  </c:ext>
                </c:extLst>
              </c15:ser>
            </c15:filteredPieSeries>
          </c:ext>
        </c:extLst>
      </c:pieChart>
      <c:spPr>
        <a:noFill/>
        <a:ln>
          <a:noFill/>
        </a:ln>
        <a:effectLst/>
      </c:spPr>
    </c:plotArea>
    <c:legend>
      <c:legendPos val="t"/>
      <c:overlay val="0"/>
      <c:spPr>
        <a:noFill/>
        <a:ln>
          <a:noFill/>
        </a:ln>
        <a:effectLst/>
      </c:spPr>
      <c:txPr>
        <a:bodyPr rot="0" vert="horz"/>
        <a:lstStyle/>
        <a:p>
          <a:pPr>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'calcul des ratios obligatoires'!$B$49</c:f>
              <c:strCache>
                <c:ptCount val="1"/>
                <c:pt idx="0">
                  <c:v>Ratio1 - DRF / population</c:v>
                </c:pt>
              </c:strCache>
            </c:strRef>
          </c:tx>
          <c:spPr>
            <a:ln w="28575" cap="rnd">
              <a:solidFill>
                <a:schemeClr val="accent2"/>
              </a:solidFill>
              <a:round/>
            </a:ln>
            <a:effectLst/>
          </c:spPr>
          <c:marker>
            <c:symbol val="none"/>
          </c:marker>
          <c:cat>
            <c:strRef>
              <c:f>'calcul des ratios obligatoires'!$C$1:$L$1</c:f>
              <c:strCache>
                <c:ptCount val="8"/>
                <c:pt idx="0">
                  <c:v>2016</c:v>
                </c:pt>
                <c:pt idx="1">
                  <c:v>2017</c:v>
                </c:pt>
                <c:pt idx="2">
                  <c:v>2018</c:v>
                </c:pt>
                <c:pt idx="3">
                  <c:v>2019</c:v>
                </c:pt>
                <c:pt idx="4">
                  <c:v>2020</c:v>
                </c:pt>
                <c:pt idx="5">
                  <c:v>2021</c:v>
                </c:pt>
                <c:pt idx="6">
                  <c:v>PROJECTION CA 2022</c:v>
                </c:pt>
                <c:pt idx="7">
                  <c:v>PROSPECTIVE 2023</c:v>
                </c:pt>
              </c:strCache>
              <c:extLst/>
            </c:strRef>
          </c:cat>
          <c:val>
            <c:numRef>
              <c:f>'calcul des ratios obligatoires'!$C$49:$L$49</c:f>
              <c:numCache>
                <c:formatCode>_("€"* #,##0.00_);_("€"* \(#,##0.00\);_("€"* "-"??_);_(@_)</c:formatCode>
                <c:ptCount val="8"/>
                <c:pt idx="0">
                  <c:v>874.8</c:v>
                </c:pt>
                <c:pt idx="1">
                  <c:v>872.55</c:v>
                </c:pt>
                <c:pt idx="2">
                  <c:v>887.4</c:v>
                </c:pt>
                <c:pt idx="3">
                  <c:v>837.53</c:v>
                </c:pt>
                <c:pt idx="4">
                  <c:v>809.6</c:v>
                </c:pt>
                <c:pt idx="5" formatCode="#\ ##0.00\ &quot;€&quot;">
                  <c:v>856.47395693546423</c:v>
                </c:pt>
                <c:pt idx="6" formatCode="#\ ##0.00\ &quot;€&quot;">
                  <c:v>956.12354979668635</c:v>
                </c:pt>
                <c:pt idx="7" formatCode="#\ ##0.00\ &quot;€&quot;">
                  <c:v>1052.6248710323482</c:v>
                </c:pt>
              </c:numCache>
              <c:extLst/>
            </c:numRef>
          </c:val>
          <c:smooth val="0"/>
          <c:extLst>
            <c:ext xmlns:c16="http://schemas.microsoft.com/office/drawing/2014/chart" uri="{C3380CC4-5D6E-409C-BE32-E72D297353CC}">
              <c16:uniqueId val="{00000000-5419-4207-8838-2095085030D4}"/>
            </c:ext>
          </c:extLst>
        </c:ser>
        <c:ser>
          <c:idx val="2"/>
          <c:order val="1"/>
          <c:tx>
            <c:strRef>
              <c:f>'calcul des ratios obligatoires'!$B$66</c:f>
              <c:strCache>
                <c:ptCount val="1"/>
                <c:pt idx="0">
                  <c:v>MOYENNE NATIONALE DE LA STRATE</c:v>
                </c:pt>
              </c:strCache>
            </c:strRef>
          </c:tx>
          <c:spPr>
            <a:ln w="28575" cap="rnd">
              <a:solidFill>
                <a:schemeClr val="accent3"/>
              </a:solidFill>
              <a:round/>
            </a:ln>
            <a:effectLst/>
          </c:spPr>
          <c:marker>
            <c:symbol val="diamond"/>
            <c:size val="10"/>
            <c:spPr>
              <a:solidFill>
                <a:srgbClr val="C00000"/>
              </a:solidFill>
              <a:ln w="9525">
                <a:solidFill>
                  <a:schemeClr val="accent3"/>
                </a:solidFill>
              </a:ln>
              <a:effectLst/>
            </c:spPr>
          </c:marker>
          <c:cat>
            <c:strRef>
              <c:f>'calcul des ratios obligatoires'!$C$1:$L$1</c:f>
              <c:strCache>
                <c:ptCount val="8"/>
                <c:pt idx="0">
                  <c:v>2016</c:v>
                </c:pt>
                <c:pt idx="1">
                  <c:v>2017</c:v>
                </c:pt>
                <c:pt idx="2">
                  <c:v>2018</c:v>
                </c:pt>
                <c:pt idx="3">
                  <c:v>2019</c:v>
                </c:pt>
                <c:pt idx="4">
                  <c:v>2020</c:v>
                </c:pt>
                <c:pt idx="5">
                  <c:v>2021</c:v>
                </c:pt>
                <c:pt idx="6">
                  <c:v>PROJECTION CA 2022</c:v>
                </c:pt>
                <c:pt idx="7">
                  <c:v>PROSPECTIVE 2023</c:v>
                </c:pt>
              </c:strCache>
              <c:extLst/>
            </c:strRef>
          </c:cat>
          <c:val>
            <c:numRef>
              <c:f>'calcul des ratios obligatoires'!$C$67:$L$67</c:f>
              <c:numCache>
                <c:formatCode>_-* #\ ##0.00\ [$€-40C]_-;\-* #\ ##0.00\ [$€-40C]_-;_-* "-"??\ [$€-40C]_-;_-@_-</c:formatCode>
                <c:ptCount val="8"/>
                <c:pt idx="0">
                  <c:v>1075</c:v>
                </c:pt>
                <c:pt idx="1">
                  <c:v>1101</c:v>
                </c:pt>
                <c:pt idx="2">
                  <c:v>1087</c:v>
                </c:pt>
                <c:pt idx="3">
                  <c:v>1093</c:v>
                </c:pt>
                <c:pt idx="4">
                  <c:v>1071.1131374872482</c:v>
                </c:pt>
                <c:pt idx="5" formatCode="_-* #\ ##0\ [$€-40C]_-;\-* #\ ##0\ [$€-40C]_-;_-* &quot;-&quot;??\ [$€-40C]_-;_-@_-">
                  <c:v>1098.7170000000001</c:v>
                </c:pt>
              </c:numCache>
              <c:extLst/>
            </c:numRef>
          </c:val>
          <c:smooth val="0"/>
          <c:extLst>
            <c:ext xmlns:c16="http://schemas.microsoft.com/office/drawing/2014/chart" uri="{C3380CC4-5D6E-409C-BE32-E72D297353CC}">
              <c16:uniqueId val="{00000001-5419-4207-8838-2095085030D4}"/>
            </c:ext>
          </c:extLst>
        </c:ser>
        <c:dLbls>
          <c:showLegendKey val="0"/>
          <c:showVal val="0"/>
          <c:showCatName val="0"/>
          <c:showSerName val="0"/>
          <c:showPercent val="0"/>
          <c:showBubbleSize val="0"/>
        </c:dLbls>
        <c:smooth val="0"/>
        <c:axId val="872252432"/>
        <c:axId val="872257008"/>
      </c:lineChart>
      <c:catAx>
        <c:axId val="87225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7008"/>
        <c:crosses val="autoZero"/>
        <c:auto val="1"/>
        <c:lblAlgn val="ctr"/>
        <c:lblOffset val="100"/>
        <c:noMultiLvlLbl val="0"/>
      </c:catAx>
      <c:valAx>
        <c:axId val="872257008"/>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2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050"/>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Dépenses de personnel / dépenses réelles de fonctionnement</a:t>
            </a:r>
          </a:p>
        </c:rich>
      </c:tx>
      <c:layout>
        <c:manualLayout>
          <c:xMode val="edge"/>
          <c:yMode val="edge"/>
          <c:x val="0.35420731519796617"/>
          <c:y val="2.243890918631862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1"/>
          <c:order val="0"/>
          <c:tx>
            <c:strRef>
              <c:f>'calcul des ratios obligatoires'!$B$54</c:f>
              <c:strCache>
                <c:ptCount val="1"/>
                <c:pt idx="0">
                  <c:v>Ratio 7 - Dépenses de personnel/DRF</c:v>
                </c:pt>
              </c:strCache>
            </c:strRef>
          </c:tx>
          <c:spPr>
            <a:ln w="28575" cap="rnd">
              <a:solidFill>
                <a:schemeClr val="accent2"/>
              </a:solidFill>
              <a:round/>
            </a:ln>
            <a:effectLst/>
          </c:spPr>
          <c:marker>
            <c:symbol val="none"/>
          </c:marker>
          <c:cat>
            <c:strRef>
              <c:f>'calcul des ratios obligatoires'!$C$1:$L$1</c:f>
              <c:strCache>
                <c:ptCount val="8"/>
                <c:pt idx="0">
                  <c:v>2016</c:v>
                </c:pt>
                <c:pt idx="1">
                  <c:v>2017</c:v>
                </c:pt>
                <c:pt idx="2">
                  <c:v>2018</c:v>
                </c:pt>
                <c:pt idx="3">
                  <c:v>2019</c:v>
                </c:pt>
                <c:pt idx="4">
                  <c:v>2020</c:v>
                </c:pt>
                <c:pt idx="5">
                  <c:v>2021</c:v>
                </c:pt>
                <c:pt idx="6">
                  <c:v>PROJECTION CA 2022</c:v>
                </c:pt>
                <c:pt idx="7">
                  <c:v>PROSPECTIVE 2023</c:v>
                </c:pt>
              </c:strCache>
              <c:extLst/>
            </c:strRef>
          </c:cat>
          <c:val>
            <c:numRef>
              <c:f>'calcul des ratios obligatoires'!$C$54:$L$54</c:f>
              <c:numCache>
                <c:formatCode>0.00%</c:formatCode>
                <c:ptCount val="8"/>
                <c:pt idx="0">
                  <c:v>0.38040000000000002</c:v>
                </c:pt>
                <c:pt idx="1">
                  <c:v>0.39529999999999998</c:v>
                </c:pt>
                <c:pt idx="2">
                  <c:v>0.43959999999999999</c:v>
                </c:pt>
                <c:pt idx="3">
                  <c:v>0.4919</c:v>
                </c:pt>
                <c:pt idx="4">
                  <c:v>0.51470000000000005</c:v>
                </c:pt>
                <c:pt idx="5">
                  <c:v>0.5208148320101823</c:v>
                </c:pt>
                <c:pt idx="6">
                  <c:v>0.5143219759484059</c:v>
                </c:pt>
                <c:pt idx="7">
                  <c:v>0.5368270490575564</c:v>
                </c:pt>
              </c:numCache>
              <c:extLst/>
            </c:numRef>
          </c:val>
          <c:smooth val="0"/>
          <c:extLst>
            <c:ext xmlns:c16="http://schemas.microsoft.com/office/drawing/2014/chart" uri="{C3380CC4-5D6E-409C-BE32-E72D297353CC}">
              <c16:uniqueId val="{00000000-9D1C-45DF-BCB6-97028BB5F727}"/>
            </c:ext>
          </c:extLst>
        </c:ser>
        <c:ser>
          <c:idx val="2"/>
          <c:order val="1"/>
          <c:tx>
            <c:strRef>
              <c:f>'calcul des ratios obligatoires'!$B$65</c:f>
              <c:strCache>
                <c:ptCount val="1"/>
                <c:pt idx="0">
                  <c:v>MOYENNE NATIONALE DE LA STRATE</c:v>
                </c:pt>
              </c:strCache>
            </c:strRef>
          </c:tx>
          <c:spPr>
            <a:ln w="28575" cap="rnd">
              <a:solidFill>
                <a:schemeClr val="accent3"/>
              </a:solidFill>
              <a:round/>
            </a:ln>
            <a:effectLst/>
          </c:spPr>
          <c:marker>
            <c:symbol val="diamond"/>
            <c:size val="10"/>
            <c:spPr>
              <a:solidFill>
                <a:srgbClr val="C00000"/>
              </a:solidFill>
              <a:ln w="9525">
                <a:solidFill>
                  <a:schemeClr val="accent3"/>
                </a:solidFill>
              </a:ln>
              <a:effectLst/>
            </c:spPr>
          </c:marker>
          <c:cat>
            <c:strRef>
              <c:f>'calcul des ratios obligatoires'!$C$1:$L$1</c:f>
              <c:strCache>
                <c:ptCount val="8"/>
                <c:pt idx="0">
                  <c:v>2016</c:v>
                </c:pt>
                <c:pt idx="1">
                  <c:v>2017</c:v>
                </c:pt>
                <c:pt idx="2">
                  <c:v>2018</c:v>
                </c:pt>
                <c:pt idx="3">
                  <c:v>2019</c:v>
                </c:pt>
                <c:pt idx="4">
                  <c:v>2020</c:v>
                </c:pt>
                <c:pt idx="5">
                  <c:v>2021</c:v>
                </c:pt>
                <c:pt idx="6">
                  <c:v>PROJECTION CA 2022</c:v>
                </c:pt>
                <c:pt idx="7">
                  <c:v>PROSPECTIVE 2023</c:v>
                </c:pt>
              </c:strCache>
              <c:extLst/>
            </c:strRef>
          </c:cat>
          <c:val>
            <c:numRef>
              <c:f>'calcul des ratios obligatoires'!$C$73:$L$73</c:f>
              <c:numCache>
                <c:formatCode>0.00%</c:formatCode>
                <c:ptCount val="8"/>
                <c:pt idx="0">
                  <c:v>0.59599999999999997</c:v>
                </c:pt>
                <c:pt idx="1">
                  <c:v>0.59099999999999997</c:v>
                </c:pt>
                <c:pt idx="2">
                  <c:v>0.59399999999999997</c:v>
                </c:pt>
                <c:pt idx="3">
                  <c:v>0.59299999999999997</c:v>
                </c:pt>
                <c:pt idx="4">
                  <c:v>0.60519999999999996</c:v>
                </c:pt>
              </c:numCache>
              <c:extLst/>
            </c:numRef>
          </c:val>
          <c:smooth val="0"/>
          <c:extLst>
            <c:ext xmlns:c16="http://schemas.microsoft.com/office/drawing/2014/chart" uri="{C3380CC4-5D6E-409C-BE32-E72D297353CC}">
              <c16:uniqueId val="{00000001-9D1C-45DF-BCB6-97028BB5F727}"/>
            </c:ext>
          </c:extLst>
        </c:ser>
        <c:dLbls>
          <c:showLegendKey val="0"/>
          <c:showVal val="0"/>
          <c:showCatName val="0"/>
          <c:showSerName val="0"/>
          <c:showPercent val="0"/>
          <c:showBubbleSize val="0"/>
        </c:dLbls>
        <c:smooth val="0"/>
        <c:axId val="872252432"/>
        <c:axId val="872257008"/>
      </c:lineChart>
      <c:catAx>
        <c:axId val="87225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72257008"/>
        <c:crosses val="autoZero"/>
        <c:auto val="1"/>
        <c:lblAlgn val="ctr"/>
        <c:lblOffset val="100"/>
        <c:noMultiLvlLbl val="0"/>
      </c:catAx>
      <c:valAx>
        <c:axId val="87225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872252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solidFill>
      <a:sysClr val="window" lastClr="FFFFFF"/>
    </a:solidFill>
    <a:ln>
      <a:noFill/>
    </a:ln>
    <a:effectLst/>
  </c:spPr>
  <c:txPr>
    <a:bodyPr/>
    <a:lstStyle/>
    <a:p>
      <a:pPr>
        <a:defRPr sz="1200"/>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Graphiques!$B$77</c:f>
              <c:strCache>
                <c:ptCount val="1"/>
                <c:pt idx="0">
                  <c:v>013 - Atténuations de charges</c:v>
                </c:pt>
              </c:strCache>
            </c:strRef>
          </c:tx>
          <c:spPr>
            <a:solidFill>
              <a:schemeClr val="accent1"/>
            </a:solidFill>
            <a:ln>
              <a:noFill/>
            </a:ln>
            <a:effectLst/>
          </c:spPr>
          <c:invertIfNegative val="0"/>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Graphiques!$C$77:$M$77</c:f>
              <c:numCache>
                <c:formatCode>_-* #\ ##0_-;\-* #\ ##0_-;_-* "-"??_-;_-@_-</c:formatCode>
                <c:ptCount val="8"/>
                <c:pt idx="0">
                  <c:v>354079.82</c:v>
                </c:pt>
                <c:pt idx="1">
                  <c:v>164833.56</c:v>
                </c:pt>
                <c:pt idx="2">
                  <c:v>259130.38</c:v>
                </c:pt>
                <c:pt idx="3">
                  <c:v>211929.02</c:v>
                </c:pt>
                <c:pt idx="4">
                  <c:v>227533.9</c:v>
                </c:pt>
                <c:pt idx="5">
                  <c:v>221175.28</c:v>
                </c:pt>
                <c:pt idx="6">
                  <c:v>240000</c:v>
                </c:pt>
                <c:pt idx="7">
                  <c:v>240000</c:v>
                </c:pt>
              </c:numCache>
              <c:extLst/>
            </c:numRef>
          </c:val>
          <c:extLst>
            <c:ext xmlns:c16="http://schemas.microsoft.com/office/drawing/2014/chart" uri="{C3380CC4-5D6E-409C-BE32-E72D297353CC}">
              <c16:uniqueId val="{00000000-80E7-4E39-81E6-68AD46E6E0FD}"/>
            </c:ext>
          </c:extLst>
        </c:ser>
        <c:ser>
          <c:idx val="2"/>
          <c:order val="1"/>
          <c:tx>
            <c:strRef>
              <c:f>Graphiques!$B$79</c:f>
              <c:strCache>
                <c:ptCount val="1"/>
                <c:pt idx="0">
                  <c:v>73 - Impôts et taxes</c:v>
                </c:pt>
              </c:strCache>
            </c:strRef>
          </c:tx>
          <c:spPr>
            <a:solidFill>
              <a:schemeClr val="accent3"/>
            </a:solidFill>
            <a:ln>
              <a:noFill/>
            </a:ln>
            <a:effectLst/>
          </c:spPr>
          <c:invertIfNegative val="0"/>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Graphiques!$C$79:$M$79</c:f>
              <c:numCache>
                <c:formatCode>_-* #\ ##0_-;\-* #\ ##0_-;_-* "-"??_-;_-@_-</c:formatCode>
                <c:ptCount val="8"/>
                <c:pt idx="0">
                  <c:v>8505795.5999999996</c:v>
                </c:pt>
                <c:pt idx="1">
                  <c:v>8701033.0899999999</c:v>
                </c:pt>
                <c:pt idx="2">
                  <c:v>7930163.7800000003</c:v>
                </c:pt>
                <c:pt idx="3">
                  <c:v>8094896.0099999998</c:v>
                </c:pt>
                <c:pt idx="4">
                  <c:v>8308442.0700000003</c:v>
                </c:pt>
                <c:pt idx="5">
                  <c:v>10171918.890000001</c:v>
                </c:pt>
                <c:pt idx="6">
                  <c:v>10743362</c:v>
                </c:pt>
                <c:pt idx="7">
                  <c:v>11107999.616999999</c:v>
                </c:pt>
              </c:numCache>
              <c:extLst/>
            </c:numRef>
          </c:val>
          <c:extLst>
            <c:ext xmlns:c16="http://schemas.microsoft.com/office/drawing/2014/chart" uri="{C3380CC4-5D6E-409C-BE32-E72D297353CC}">
              <c16:uniqueId val="{00000002-80E7-4E39-81E6-68AD46E6E0FD}"/>
            </c:ext>
          </c:extLst>
        </c:ser>
        <c:ser>
          <c:idx val="3"/>
          <c:order val="2"/>
          <c:tx>
            <c:strRef>
              <c:f>Graphiques!$B$80</c:f>
              <c:strCache>
                <c:ptCount val="1"/>
                <c:pt idx="0">
                  <c:v>74 - Dotations, subventions et participations</c:v>
                </c:pt>
              </c:strCache>
            </c:strRef>
          </c:tx>
          <c:spPr>
            <a:solidFill>
              <a:schemeClr val="accent4"/>
            </a:solidFill>
            <a:ln>
              <a:noFill/>
            </a:ln>
            <a:effectLst/>
          </c:spPr>
          <c:invertIfNegative val="0"/>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Graphiques!$C$80:$M$80</c:f>
              <c:numCache>
                <c:formatCode>_-* #\ ##0_-;\-* #\ ##0_-;_-* "-"??_-;_-@_-</c:formatCode>
                <c:ptCount val="8"/>
                <c:pt idx="0">
                  <c:v>5951853.46</c:v>
                </c:pt>
                <c:pt idx="1">
                  <c:v>6074622.0800000001</c:v>
                </c:pt>
                <c:pt idx="2">
                  <c:v>6144957.6100000003</c:v>
                </c:pt>
                <c:pt idx="3">
                  <c:v>5945679.3799999999</c:v>
                </c:pt>
                <c:pt idx="4">
                  <c:v>5630373.3899999997</c:v>
                </c:pt>
                <c:pt idx="5">
                  <c:v>5529158.1900000004</c:v>
                </c:pt>
                <c:pt idx="6">
                  <c:v>5322844</c:v>
                </c:pt>
                <c:pt idx="7">
                  <c:v>5298000</c:v>
                </c:pt>
              </c:numCache>
              <c:extLst/>
            </c:numRef>
          </c:val>
          <c:extLst>
            <c:ext xmlns:c16="http://schemas.microsoft.com/office/drawing/2014/chart" uri="{C3380CC4-5D6E-409C-BE32-E72D297353CC}">
              <c16:uniqueId val="{00000003-80E7-4E39-81E6-68AD46E6E0FD}"/>
            </c:ext>
          </c:extLst>
        </c:ser>
        <c:ser>
          <c:idx val="1"/>
          <c:order val="3"/>
          <c:tx>
            <c:strRef>
              <c:f>Graphiques!$B$78</c:f>
              <c:strCache>
                <c:ptCount val="1"/>
                <c:pt idx="0">
                  <c:v>70 - Produits des services, du domaine et ventes diverses</c:v>
                </c:pt>
              </c:strCache>
            </c:strRef>
          </c:tx>
          <c:spPr>
            <a:solidFill>
              <a:schemeClr val="accent2"/>
            </a:solidFill>
            <a:ln>
              <a:noFill/>
            </a:ln>
            <a:effectLst/>
          </c:spPr>
          <c:invertIfNegative val="0"/>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Graphiques!$C$78:$M$78</c:f>
              <c:numCache>
                <c:formatCode>_-* #\ ##0_-;\-* #\ ##0_-;_-* "-"??_-;_-@_-</c:formatCode>
                <c:ptCount val="8"/>
                <c:pt idx="0">
                  <c:v>2576854.6800000002</c:v>
                </c:pt>
                <c:pt idx="1">
                  <c:v>2420645.38</c:v>
                </c:pt>
                <c:pt idx="2">
                  <c:v>1585347.58</c:v>
                </c:pt>
                <c:pt idx="3">
                  <c:v>1397237.53</c:v>
                </c:pt>
                <c:pt idx="4">
                  <c:v>1101077.8799999999</c:v>
                </c:pt>
                <c:pt idx="5">
                  <c:v>1312215.51</c:v>
                </c:pt>
                <c:pt idx="6">
                  <c:v>1114412</c:v>
                </c:pt>
                <c:pt idx="7">
                  <c:v>1104000</c:v>
                </c:pt>
              </c:numCache>
              <c:extLst/>
            </c:numRef>
          </c:val>
          <c:extLst>
            <c:ext xmlns:c16="http://schemas.microsoft.com/office/drawing/2014/chart" uri="{C3380CC4-5D6E-409C-BE32-E72D297353CC}">
              <c16:uniqueId val="{00000001-80E7-4E39-81E6-68AD46E6E0FD}"/>
            </c:ext>
          </c:extLst>
        </c:ser>
        <c:ser>
          <c:idx val="4"/>
          <c:order val="4"/>
          <c:tx>
            <c:strRef>
              <c:f>Graphiques!$B$81</c:f>
              <c:strCache>
                <c:ptCount val="1"/>
                <c:pt idx="0">
                  <c:v>75 - Autres produits de gestion courante</c:v>
                </c:pt>
              </c:strCache>
            </c:strRef>
          </c:tx>
          <c:spPr>
            <a:solidFill>
              <a:schemeClr val="accent2">
                <a:lumMod val="75000"/>
              </a:schemeClr>
            </a:solidFill>
            <a:ln>
              <a:noFill/>
            </a:ln>
            <a:effectLst/>
          </c:spPr>
          <c:invertIfNegative val="0"/>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Graphiques!$C$81:$M$81</c:f>
              <c:numCache>
                <c:formatCode>_-* #\ ##0_-;\-* #\ ##0_-;_-* "-"??_-;_-@_-</c:formatCode>
                <c:ptCount val="8"/>
                <c:pt idx="0">
                  <c:v>432594.76</c:v>
                </c:pt>
                <c:pt idx="1">
                  <c:v>406735.51</c:v>
                </c:pt>
                <c:pt idx="2">
                  <c:v>413367.22</c:v>
                </c:pt>
                <c:pt idx="3">
                  <c:v>441304.35</c:v>
                </c:pt>
                <c:pt idx="4">
                  <c:v>336344.62</c:v>
                </c:pt>
                <c:pt idx="5">
                  <c:v>377899.93</c:v>
                </c:pt>
                <c:pt idx="6">
                  <c:v>426000</c:v>
                </c:pt>
                <c:pt idx="7">
                  <c:v>438500</c:v>
                </c:pt>
              </c:numCache>
              <c:extLst/>
            </c:numRef>
          </c:val>
          <c:extLst>
            <c:ext xmlns:c16="http://schemas.microsoft.com/office/drawing/2014/chart" uri="{C3380CC4-5D6E-409C-BE32-E72D297353CC}">
              <c16:uniqueId val="{00000004-80E7-4E39-81E6-68AD46E6E0FD}"/>
            </c:ext>
          </c:extLst>
        </c:ser>
        <c:dLbls>
          <c:showLegendKey val="0"/>
          <c:showVal val="0"/>
          <c:showCatName val="0"/>
          <c:showSerName val="0"/>
          <c:showPercent val="0"/>
          <c:showBubbleSize val="0"/>
        </c:dLbls>
        <c:gapWidth val="150"/>
        <c:overlap val="100"/>
        <c:axId val="419114431"/>
        <c:axId val="419119423"/>
      </c:barChart>
      <c:lineChart>
        <c:grouping val="standard"/>
        <c:varyColors val="0"/>
        <c:ser>
          <c:idx val="5"/>
          <c:order val="5"/>
          <c:tx>
            <c:strRef>
              <c:f>Graphiques!$B$82</c:f>
              <c:strCache>
                <c:ptCount val="1"/>
                <c:pt idx="0">
                  <c:v>Recettes réelles hors exceptionnel</c:v>
                </c:pt>
              </c:strCache>
            </c:strRef>
          </c:tx>
          <c:spPr>
            <a:ln w="28575" cap="rnd">
              <a:solidFill>
                <a:srgbClr val="0070C0"/>
              </a:solidFill>
              <a:round/>
            </a:ln>
            <a:effectLst/>
          </c:spPr>
          <c:marker>
            <c:symbol val="none"/>
          </c:marker>
          <c:cat>
            <c:strRef>
              <c:f>Graphiques!$C$76:$M$76</c:f>
              <c:strCache>
                <c:ptCount val="8"/>
                <c:pt idx="0">
                  <c:v>2016</c:v>
                </c:pt>
                <c:pt idx="1">
                  <c:v>2017</c:v>
                </c:pt>
                <c:pt idx="2">
                  <c:v>2018</c:v>
                </c:pt>
                <c:pt idx="3">
                  <c:v>2019</c:v>
                </c:pt>
                <c:pt idx="4">
                  <c:v>2020</c:v>
                </c:pt>
                <c:pt idx="5">
                  <c:v>2021</c:v>
                </c:pt>
                <c:pt idx="6">
                  <c:v>PROJECTION CA 2022</c:v>
                </c:pt>
                <c:pt idx="7">
                  <c:v>PROSPECTIVE 2023</c:v>
                </c:pt>
              </c:strCache>
              <c:extLst/>
            </c:strRef>
          </c:cat>
          <c:val>
            <c:numRef>
              <c:f>Graphiques!$C$82:$M$82</c:f>
              <c:numCache>
                <c:formatCode>_-* #\ ##0_-;\-* #\ ##0_-;_-* "-"??_-;_-@_-</c:formatCode>
                <c:ptCount val="8"/>
                <c:pt idx="0">
                  <c:v>17821178.32</c:v>
                </c:pt>
                <c:pt idx="1">
                  <c:v>17767869.620000001</c:v>
                </c:pt>
                <c:pt idx="2">
                  <c:v>16332966.570000002</c:v>
                </c:pt>
                <c:pt idx="3">
                  <c:v>16091046.290000001</c:v>
                </c:pt>
                <c:pt idx="4">
                  <c:v>15603771.859999998</c:v>
                </c:pt>
                <c:pt idx="5">
                  <c:v>17612367.800000001</c:v>
                </c:pt>
                <c:pt idx="6">
                  <c:v>17846618</c:v>
                </c:pt>
                <c:pt idx="7">
                  <c:v>18188499.616999999</c:v>
                </c:pt>
              </c:numCache>
              <c:extLst/>
            </c:numRef>
          </c:val>
          <c:smooth val="0"/>
          <c:extLst>
            <c:ext xmlns:c16="http://schemas.microsoft.com/office/drawing/2014/chart" uri="{C3380CC4-5D6E-409C-BE32-E72D297353CC}">
              <c16:uniqueId val="{00000005-80E7-4E39-81E6-68AD46E6E0FD}"/>
            </c:ext>
          </c:extLst>
        </c:ser>
        <c:dLbls>
          <c:showLegendKey val="0"/>
          <c:showVal val="0"/>
          <c:showCatName val="0"/>
          <c:showSerName val="0"/>
          <c:showPercent val="0"/>
          <c:showBubbleSize val="0"/>
        </c:dLbls>
        <c:marker val="1"/>
        <c:smooth val="0"/>
        <c:axId val="503846031"/>
        <c:axId val="503848943"/>
      </c:lineChart>
      <c:catAx>
        <c:axId val="41911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9119423"/>
        <c:crosses val="autoZero"/>
        <c:auto val="1"/>
        <c:lblAlgn val="ctr"/>
        <c:lblOffset val="100"/>
        <c:noMultiLvlLbl val="0"/>
      </c:catAx>
      <c:valAx>
        <c:axId val="419119423"/>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_-* #\ ##0_-;\-* #\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9114431"/>
        <c:crosses val="autoZero"/>
        <c:crossBetween val="between"/>
      </c:valAx>
      <c:valAx>
        <c:axId val="503848943"/>
        <c:scaling>
          <c:orientation val="minMax"/>
        </c:scaling>
        <c:delete val="1"/>
        <c:axPos val="r"/>
        <c:numFmt formatCode="_-* #\ ##0_-;\-* #\ ##0_-;_-* &quot;-&quot;??_-;_-@_-" sourceLinked="1"/>
        <c:majorTickMark val="out"/>
        <c:minorTickMark val="none"/>
        <c:tickLblPos val="nextTo"/>
        <c:crossAx val="503846031"/>
        <c:crosses val="max"/>
        <c:crossBetween val="between"/>
      </c:valAx>
      <c:catAx>
        <c:axId val="503846031"/>
        <c:scaling>
          <c:orientation val="minMax"/>
        </c:scaling>
        <c:delete val="1"/>
        <c:axPos val="b"/>
        <c:numFmt formatCode="General" sourceLinked="1"/>
        <c:majorTickMark val="out"/>
        <c:minorTickMark val="none"/>
        <c:tickLblPos val="nextTo"/>
        <c:crossAx val="503848943"/>
        <c:crosses val="autoZero"/>
        <c:auto val="1"/>
        <c:lblAlgn val="ctr"/>
        <c:lblOffset val="100"/>
        <c:noMultiLvlLbl val="0"/>
      </c:catAx>
      <c:spPr>
        <a:noFill/>
        <a:ln>
          <a:noFill/>
        </a:ln>
        <a:effectLst/>
      </c:spPr>
    </c:plotArea>
    <c:legend>
      <c:legendPos val="b"/>
      <c:legendEntry>
        <c:idx val="5"/>
        <c:delete val="1"/>
      </c:legendEntry>
      <c:layout>
        <c:manualLayout>
          <c:xMode val="edge"/>
          <c:yMode val="edge"/>
          <c:x val="2.774054248981453E-4"/>
          <c:y val="0.76399336628626102"/>
          <c:w val="0.6987500022766141"/>
          <c:h val="0.211346339344153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'calcul des ratios obligatoires'!$B$51</c:f>
              <c:strCache>
                <c:ptCount val="1"/>
                <c:pt idx="0">
                  <c:v>Ratio 3 - RRF / Population</c:v>
                </c:pt>
              </c:strCache>
            </c:strRef>
          </c:tx>
          <c:spPr>
            <a:ln w="28575" cap="rnd">
              <a:solidFill>
                <a:schemeClr val="accent2"/>
              </a:solidFill>
              <a:round/>
            </a:ln>
            <a:effectLst/>
          </c:spPr>
          <c:marker>
            <c:symbol val="none"/>
          </c:marker>
          <c:cat>
            <c:strRef>
              <c:f>'calcul des ratios obligatoires'!$C$1:$J$1</c:f>
              <c:strCache>
                <c:ptCount val="8"/>
                <c:pt idx="0">
                  <c:v>2016</c:v>
                </c:pt>
                <c:pt idx="1">
                  <c:v>2017</c:v>
                </c:pt>
                <c:pt idx="2">
                  <c:v>2018</c:v>
                </c:pt>
                <c:pt idx="3">
                  <c:v>2019</c:v>
                </c:pt>
                <c:pt idx="4">
                  <c:v>2020</c:v>
                </c:pt>
                <c:pt idx="5">
                  <c:v>2021</c:v>
                </c:pt>
                <c:pt idx="6">
                  <c:v>PROJECTION CA 2022</c:v>
                </c:pt>
                <c:pt idx="7">
                  <c:v>PROSPECTIVE 2023</c:v>
                </c:pt>
              </c:strCache>
            </c:strRef>
          </c:cat>
          <c:val>
            <c:numRef>
              <c:f>'calcul des ratios obligatoires'!$C$51:$J$51</c:f>
              <c:numCache>
                <c:formatCode>_-* #\ ##0.00\ [$€-40C]_-;\-* #\ ##0.00\ [$€-40C]_-;_-* "-"??\ [$€-40C]_-;_-@_-</c:formatCode>
                <c:ptCount val="8"/>
                <c:pt idx="0">
                  <c:v>1123.23</c:v>
                </c:pt>
                <c:pt idx="1">
                  <c:v>1112.5361508943492</c:v>
                </c:pt>
                <c:pt idx="2">
                  <c:v>1015.64</c:v>
                </c:pt>
                <c:pt idx="3">
                  <c:v>1033.99</c:v>
                </c:pt>
                <c:pt idx="4">
                  <c:v>979.09</c:v>
                </c:pt>
                <c:pt idx="5">
                  <c:v>1119.4757453946565</c:v>
                </c:pt>
                <c:pt idx="6">
                  <c:v>1123.4823086726954</c:v>
                </c:pt>
                <c:pt idx="7">
                  <c:v>1132.7001042058625</c:v>
                </c:pt>
              </c:numCache>
            </c:numRef>
          </c:val>
          <c:smooth val="0"/>
          <c:extLst>
            <c:ext xmlns:c16="http://schemas.microsoft.com/office/drawing/2014/chart" uri="{C3380CC4-5D6E-409C-BE32-E72D297353CC}">
              <c16:uniqueId val="{00000000-D91E-4F7E-918D-F7D55C112D19}"/>
            </c:ext>
          </c:extLst>
        </c:ser>
        <c:ser>
          <c:idx val="2"/>
          <c:order val="1"/>
          <c:tx>
            <c:strRef>
              <c:f>'calcul des ratios obligatoires'!$B$66</c:f>
              <c:strCache>
                <c:ptCount val="1"/>
                <c:pt idx="0">
                  <c:v>MOYENNE NATIONALE DE LA STRATE</c:v>
                </c:pt>
              </c:strCache>
            </c:strRef>
          </c:tx>
          <c:spPr>
            <a:ln w="28575" cap="rnd">
              <a:solidFill>
                <a:schemeClr val="accent3"/>
              </a:solidFill>
              <a:round/>
            </a:ln>
            <a:effectLst/>
          </c:spPr>
          <c:marker>
            <c:symbol val="diamond"/>
            <c:size val="10"/>
            <c:spPr>
              <a:solidFill>
                <a:srgbClr val="C00000"/>
              </a:solidFill>
              <a:ln w="9525">
                <a:solidFill>
                  <a:schemeClr val="accent3"/>
                </a:solidFill>
              </a:ln>
              <a:effectLst/>
            </c:spPr>
          </c:marker>
          <c:cat>
            <c:strRef>
              <c:f>'calcul des ratios obligatoires'!$C$1:$J$1</c:f>
              <c:strCache>
                <c:ptCount val="8"/>
                <c:pt idx="0">
                  <c:v>2016</c:v>
                </c:pt>
                <c:pt idx="1">
                  <c:v>2017</c:v>
                </c:pt>
                <c:pt idx="2">
                  <c:v>2018</c:v>
                </c:pt>
                <c:pt idx="3">
                  <c:v>2019</c:v>
                </c:pt>
                <c:pt idx="4">
                  <c:v>2020</c:v>
                </c:pt>
                <c:pt idx="5">
                  <c:v>2021</c:v>
                </c:pt>
                <c:pt idx="6">
                  <c:v>PROJECTION CA 2022</c:v>
                </c:pt>
                <c:pt idx="7">
                  <c:v>PROSPECTIVE 2023</c:v>
                </c:pt>
              </c:strCache>
            </c:strRef>
          </c:cat>
          <c:val>
            <c:numRef>
              <c:f>'calcul des ratios obligatoires'!$C$70:$J$70</c:f>
              <c:numCache>
                <c:formatCode>_-* #\ ##0.00\ [$€-40C]_-;\-* #\ ##0.00\ [$€-40C]_-;_-* "-"??\ [$€-40C]_-;_-@_-</c:formatCode>
                <c:ptCount val="8"/>
                <c:pt idx="0">
                  <c:v>1258</c:v>
                </c:pt>
                <c:pt idx="1">
                  <c:v>1283</c:v>
                </c:pt>
                <c:pt idx="2">
                  <c:v>1284</c:v>
                </c:pt>
                <c:pt idx="3">
                  <c:v>1295</c:v>
                </c:pt>
                <c:pt idx="4">
                  <c:v>1272.0278929194731</c:v>
                </c:pt>
                <c:pt idx="5" formatCode="_-* #\ ##0\ &quot;€&quot;_-;\-* #\ ##0\ &quot;€&quot;_-;_-* &quot;-&quot;??\ &quot;€&quot;_-;_-@_-">
                  <c:v>1305.0989999999999</c:v>
                </c:pt>
              </c:numCache>
            </c:numRef>
          </c:val>
          <c:smooth val="0"/>
          <c:extLst>
            <c:ext xmlns:c16="http://schemas.microsoft.com/office/drawing/2014/chart" uri="{C3380CC4-5D6E-409C-BE32-E72D297353CC}">
              <c16:uniqueId val="{00000001-D91E-4F7E-918D-F7D55C112D19}"/>
            </c:ext>
          </c:extLst>
        </c:ser>
        <c:dLbls>
          <c:showLegendKey val="0"/>
          <c:showVal val="0"/>
          <c:showCatName val="0"/>
          <c:showSerName val="0"/>
          <c:showPercent val="0"/>
          <c:showBubbleSize val="0"/>
        </c:dLbls>
        <c:smooth val="0"/>
        <c:axId val="872252432"/>
        <c:axId val="872257008"/>
      </c:lineChart>
      <c:catAx>
        <c:axId val="87225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7008"/>
        <c:crosses val="autoZero"/>
        <c:auto val="1"/>
        <c:lblAlgn val="ctr"/>
        <c:lblOffset val="100"/>
        <c:noMultiLvlLbl val="0"/>
      </c:catAx>
      <c:valAx>
        <c:axId val="872257008"/>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2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fr-FR"/>
          </a:p>
        </c:txPr>
      </c:dTable>
      <c:spPr>
        <a:noFill/>
        <a:ln>
          <a:noFill/>
        </a:ln>
        <a:effectLst/>
      </c:spPr>
    </c:plotArea>
    <c:plotVisOnly val="1"/>
    <c:dispBlanksAs val="gap"/>
    <c:showDLblsOverMax val="0"/>
  </c:chart>
  <c:spPr>
    <a:noFill/>
    <a:ln>
      <a:noFill/>
    </a:ln>
    <a:effectLst/>
  </c:spPr>
  <c:txPr>
    <a:bodyPr/>
    <a:lstStyle/>
    <a:p>
      <a:pPr>
        <a:defRPr sz="1050"/>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75"/>
        <c:axId val="1339669872"/>
        <c:axId val="1339668624"/>
        <c:extLst>
          <c:ext xmlns:c15="http://schemas.microsoft.com/office/drawing/2012/chart" uri="{02D57815-91ED-43cb-92C2-25804820EDAC}">
            <c15:filteredBarSeries>
              <c15:ser>
                <c:idx val="6"/>
                <c:order val="6"/>
                <c:tx>
                  <c:strRef>
                    <c:extLst>
                      <c:ext uri="{02D57815-91ED-43cb-92C2-25804820EDAC}">
                        <c15:formulaRef>
                          <c15:sqref>Graphiques!$B$8</c15:sqref>
                        </c15:formulaRef>
                      </c:ext>
                    </c:extLst>
                    <c:strCache>
                      <c:ptCount val="1"/>
                      <c:pt idx="0">
                        <c:v>Epargne brute hors exceptionnel</c:v>
                      </c:pt>
                    </c:strCache>
                  </c:strRef>
                </c:tx>
                <c:spPr>
                  <a:solidFill>
                    <a:srgbClr val="F9AD6F"/>
                  </a:solidFill>
                  <a:ln>
                    <a:noFill/>
                  </a:ln>
                  <a:effectLst/>
                </c:spPr>
                <c:invertIfNegative val="0"/>
                <c:cat>
                  <c:strRef>
                    <c:extLst>
                      <c:ext uri="{02D57815-91ED-43cb-92C2-25804820EDAC}">
                        <c15:formulaRef>
                          <c15:sqref>Graphiques!$C$2:$M$2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c:ext uri="{02D57815-91ED-43cb-92C2-25804820EDAC}">
                        <c15:formulaRef>
                          <c15:sqref>Graphiques!$C$8:$M$8</c15:sqref>
                        </c15:formulaRef>
                      </c:ext>
                    </c:extLst>
                    <c:numCache>
                      <c:formatCode>_-* #\ ##0\ "€"_-;\-* #\ ##0\ "€"_-;_-* "-"??\ "€"_-;_-@_-</c:formatCode>
                      <c:ptCount val="8"/>
                      <c:pt idx="0">
                        <c:v>3743607.290000001</c:v>
                      </c:pt>
                      <c:pt idx="1">
                        <c:v>3655474.7500000019</c:v>
                      </c:pt>
                      <c:pt idx="2">
                        <c:v>3531308.2200000025</c:v>
                      </c:pt>
                      <c:pt idx="3">
                        <c:v>2275850.1500000004</c:v>
                      </c:pt>
                      <c:pt idx="4">
                        <c:v>2438432.0699999984</c:v>
                      </c:pt>
                      <c:pt idx="5">
                        <c:v>3589603.9399999995</c:v>
                      </c:pt>
                      <c:pt idx="6">
                        <c:v>2112570.2699999996</c:v>
                      </c:pt>
                      <c:pt idx="7">
                        <c:v>864399.61699999869</c:v>
                      </c:pt>
                    </c:numCache>
                  </c:numRef>
                </c:val>
                <c:extLst>
                  <c:ext xmlns:c16="http://schemas.microsoft.com/office/drawing/2014/chart" uri="{C3380CC4-5D6E-409C-BE32-E72D297353CC}">
                    <c16:uniqueId val="{00000002-A43E-4509-8A27-623BCA9C7D60}"/>
                  </c:ext>
                </c:extLst>
              </c15:ser>
            </c15:filteredBarSeries>
          </c:ext>
        </c:extLst>
      </c:barChart>
      <c:lineChart>
        <c:grouping val="standard"/>
        <c:varyColors val="0"/>
        <c:ser>
          <c:idx val="3"/>
          <c:order val="3"/>
          <c:tx>
            <c:strRef>
              <c:f>Graphiques!$B$6</c:f>
              <c:strCache>
                <c:ptCount val="1"/>
                <c:pt idx="0">
                  <c:v>Dépenses réelles hors exceptionnel</c:v>
                </c:pt>
              </c:strCache>
            </c:strRef>
          </c:tx>
          <c:spPr>
            <a:ln w="28575" cap="rnd">
              <a:solidFill>
                <a:srgbClr val="FF0000"/>
              </a:solidFill>
              <a:round/>
            </a:ln>
            <a:effectLst/>
          </c:spPr>
          <c:marker>
            <c:symbol val="none"/>
          </c:marker>
          <c:cat>
            <c:strRef>
              <c:f>Graphiques!$C$2:$M$2</c:f>
              <c:strCache>
                <c:ptCount val="8"/>
                <c:pt idx="0">
                  <c:v>2016</c:v>
                </c:pt>
                <c:pt idx="1">
                  <c:v>2017</c:v>
                </c:pt>
                <c:pt idx="2">
                  <c:v>2018</c:v>
                </c:pt>
                <c:pt idx="3">
                  <c:v>2019</c:v>
                </c:pt>
                <c:pt idx="4">
                  <c:v>2020</c:v>
                </c:pt>
                <c:pt idx="5">
                  <c:v>2021</c:v>
                </c:pt>
                <c:pt idx="6">
                  <c:v>Projection 2022</c:v>
                </c:pt>
                <c:pt idx="7">
                  <c:v>Prospective 2023</c:v>
                </c:pt>
              </c:strCache>
              <c:extLst/>
            </c:strRef>
          </c:cat>
          <c:val>
            <c:numRef>
              <c:f>Graphiques!$C$6:$M$6</c:f>
              <c:numCache>
                <c:formatCode>_-* #\ ##0\ "€"_-;\-* #\ ##0\ "€"_-;_-* "-"??\ "€"_-;_-@_-</c:formatCode>
                <c:ptCount val="8"/>
                <c:pt idx="0">
                  <c:v>14077571.029999999</c:v>
                </c:pt>
                <c:pt idx="1">
                  <c:v>14112394.869999999</c:v>
                </c:pt>
                <c:pt idx="2">
                  <c:v>12801658.35</c:v>
                </c:pt>
                <c:pt idx="3">
                  <c:v>13815196.140000001</c:v>
                </c:pt>
                <c:pt idx="4">
                  <c:v>13165339.789999999</c:v>
                </c:pt>
                <c:pt idx="5">
                  <c:v>14022763.860000001</c:v>
                </c:pt>
                <c:pt idx="6">
                  <c:v>15734047.73</c:v>
                </c:pt>
                <c:pt idx="7">
                  <c:v>17324100</c:v>
                </c:pt>
              </c:numCache>
              <c:extLst/>
            </c:numRef>
          </c:val>
          <c:smooth val="0"/>
          <c:extLst>
            <c:ext xmlns:c16="http://schemas.microsoft.com/office/drawing/2014/chart" uri="{C3380CC4-5D6E-409C-BE32-E72D297353CC}">
              <c16:uniqueId val="{00000001-A43E-4509-8A27-623BCA9C7D60}"/>
            </c:ext>
          </c:extLst>
        </c:ser>
        <c:ser>
          <c:idx val="0"/>
          <c:order val="0"/>
          <c:tx>
            <c:strRef>
              <c:f>Graphiques!$B$3</c:f>
              <c:strCache>
                <c:ptCount val="1"/>
                <c:pt idx="0">
                  <c:v>Recettes réelles hors exceptionnel</c:v>
                </c:pt>
              </c:strCache>
            </c:strRef>
          </c:tx>
          <c:spPr>
            <a:ln w="28575" cap="rnd">
              <a:solidFill>
                <a:schemeClr val="accent1"/>
              </a:solidFill>
              <a:round/>
            </a:ln>
            <a:effectLst/>
          </c:spPr>
          <c:marker>
            <c:symbol val="none"/>
          </c:marker>
          <c:cat>
            <c:strRef>
              <c:f>Graphiques!$C$2:$M$2</c:f>
              <c:strCache>
                <c:ptCount val="8"/>
                <c:pt idx="0">
                  <c:v>2016</c:v>
                </c:pt>
                <c:pt idx="1">
                  <c:v>2017</c:v>
                </c:pt>
                <c:pt idx="2">
                  <c:v>2018</c:v>
                </c:pt>
                <c:pt idx="3">
                  <c:v>2019</c:v>
                </c:pt>
                <c:pt idx="4">
                  <c:v>2020</c:v>
                </c:pt>
                <c:pt idx="5">
                  <c:v>2021</c:v>
                </c:pt>
                <c:pt idx="6">
                  <c:v>Projection 2022</c:v>
                </c:pt>
                <c:pt idx="7">
                  <c:v>Prospective 2023</c:v>
                </c:pt>
              </c:strCache>
              <c:extLst/>
            </c:strRef>
          </c:cat>
          <c:val>
            <c:numRef>
              <c:f>Graphiques!$C$3:$M$3</c:f>
              <c:numCache>
                <c:formatCode>_-* #\ ##0\ "€"_-;\-* #\ ##0\ "€"_-;_-* "-"??\ "€"_-;_-@_-</c:formatCode>
                <c:ptCount val="8"/>
                <c:pt idx="0">
                  <c:v>17821178.32</c:v>
                </c:pt>
                <c:pt idx="1">
                  <c:v>17767869.620000001</c:v>
                </c:pt>
                <c:pt idx="2">
                  <c:v>16332966.570000002</c:v>
                </c:pt>
                <c:pt idx="3">
                  <c:v>16091046.290000001</c:v>
                </c:pt>
                <c:pt idx="4">
                  <c:v>15603771.859999998</c:v>
                </c:pt>
                <c:pt idx="5">
                  <c:v>17612367.800000001</c:v>
                </c:pt>
                <c:pt idx="6">
                  <c:v>17846618</c:v>
                </c:pt>
                <c:pt idx="7">
                  <c:v>18188499.616999999</c:v>
                </c:pt>
              </c:numCache>
              <c:extLst/>
            </c:numRef>
          </c:val>
          <c:smooth val="0"/>
          <c:extLst>
            <c:ext xmlns:c16="http://schemas.microsoft.com/office/drawing/2014/chart" uri="{C3380CC4-5D6E-409C-BE32-E72D297353CC}">
              <c16:uniqueId val="{00000000-A43E-4509-8A27-623BCA9C7D60}"/>
            </c:ext>
          </c:extLst>
        </c:ser>
        <c:dLbls>
          <c:showLegendKey val="0"/>
          <c:showVal val="0"/>
          <c:showCatName val="0"/>
          <c:showSerName val="0"/>
          <c:showPercent val="0"/>
          <c:showBubbleSize val="0"/>
        </c:dLbls>
        <c:marker val="1"/>
        <c:smooth val="0"/>
        <c:axId val="1094636095"/>
        <c:axId val="1094647743"/>
        <c:extLst>
          <c:ext xmlns:c15="http://schemas.microsoft.com/office/drawing/2012/chart" uri="{02D57815-91ED-43cb-92C2-25804820EDAC}">
            <c15:filteredLineSeries>
              <c15:ser>
                <c:idx val="1"/>
                <c:order val="1"/>
                <c:tx>
                  <c:strRef>
                    <c:extLst>
                      <c:ext uri="{02D57815-91ED-43cb-92C2-25804820EDAC}">
                        <c15:formulaRef>
                          <c15:sqref>Graphiques!$B$4</c15:sqref>
                        </c15:formulaRef>
                      </c:ext>
                    </c:extLst>
                    <c:strCache>
                      <c:ptCount val="1"/>
                      <c:pt idx="0">
                        <c:v>Remboursement capital de la dette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extLst>
                      <c:ext uri="{02D57815-91ED-43cb-92C2-25804820EDAC}">
                        <c15:formulaRef>
                          <c15:sqref>Graphiques!$C$2:$M$2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c:ext uri="{02D57815-91ED-43cb-92C2-25804820EDAC}">
                        <c15:formulaRef>
                          <c15:sqref>Graphiques!$C$4:$M$4</c15:sqref>
                        </c15:formulaRef>
                      </c:ext>
                    </c:extLst>
                    <c:numCache>
                      <c:formatCode>_-* #\ ##0\ "€"_-;\-* #\ ##0\ "€"_-;_-* "-"??\ "€"_-;_-@_-</c:formatCode>
                      <c:ptCount val="8"/>
                      <c:pt idx="0">
                        <c:v>649987.89</c:v>
                      </c:pt>
                      <c:pt idx="1">
                        <c:v>829480.7799999998</c:v>
                      </c:pt>
                      <c:pt idx="2">
                        <c:v>943343.83999999985</c:v>
                      </c:pt>
                      <c:pt idx="3">
                        <c:v>1058571.5699999998</c:v>
                      </c:pt>
                      <c:pt idx="4">
                        <c:v>1123231.98</c:v>
                      </c:pt>
                      <c:pt idx="5">
                        <c:v>1085842.67</c:v>
                      </c:pt>
                      <c:pt idx="6">
                        <c:v>1058750.3699999999</c:v>
                      </c:pt>
                      <c:pt idx="7">
                        <c:v>924538.12999999989</c:v>
                      </c:pt>
                    </c:numCache>
                  </c:numRef>
                </c:val>
                <c:smooth val="0"/>
                <c:extLst>
                  <c:ext xmlns:c16="http://schemas.microsoft.com/office/drawing/2014/chart" uri="{C3380CC4-5D6E-409C-BE32-E72D297353CC}">
                    <c16:uniqueId val="{00000003-A43E-4509-8A27-623BCA9C7D60}"/>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Graphiques!$B$5</c15:sqref>
                        </c15:formulaRef>
                      </c:ext>
                    </c:extLst>
                    <c:strCache>
                      <c:ptCount val="1"/>
                      <c:pt idx="0">
                        <c:v>Nouveau emprunts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xmlns:c15="http://schemas.microsoft.com/office/drawing/2012/chart">
                      <c:ext xmlns:c15="http://schemas.microsoft.com/office/drawing/2012/chart" uri="{02D57815-91ED-43cb-92C2-25804820EDAC}">
                        <c15:formulaRef>
                          <c15:sqref>Graphiques!$C$2:$M$2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Graphiques!$C$5:$M$5</c15:sqref>
                        </c15:formulaRef>
                      </c:ext>
                    </c:extLst>
                    <c:numCache>
                      <c:formatCode>General</c:formatCode>
                      <c:ptCount val="8"/>
                    </c:numCache>
                  </c:numRef>
                </c:val>
                <c:smooth val="0"/>
                <c:extLst xmlns:c15="http://schemas.microsoft.com/office/drawing/2012/chart">
                  <c:ext xmlns:c16="http://schemas.microsoft.com/office/drawing/2014/chart" uri="{C3380CC4-5D6E-409C-BE32-E72D297353CC}">
                    <c16:uniqueId val="{00000004-A43E-4509-8A27-623BCA9C7D60}"/>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Graphiques!$B$7</c15:sqref>
                        </c15:formulaRef>
                      </c:ext>
                    </c:extLst>
                    <c:strCache>
                      <c:ptCount val="1"/>
                      <c:pt idx="0">
                        <c:v>Dépenses réelles + dette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Graphiques!$C$2:$M$2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Graphiques!$C$7:$M$7</c15:sqref>
                        </c15:formulaRef>
                      </c:ext>
                    </c:extLst>
                    <c:numCache>
                      <c:formatCode>_-* #\ ##0\ "€"_-;\-* #\ ##0\ "€"_-;_-* "-"??\ "€"_-;_-@_-</c:formatCode>
                      <c:ptCount val="8"/>
                      <c:pt idx="0">
                        <c:v>14727558.92</c:v>
                      </c:pt>
                      <c:pt idx="1">
                        <c:v>14941875.649999999</c:v>
                      </c:pt>
                      <c:pt idx="2">
                        <c:v>13745002.189999999</c:v>
                      </c:pt>
                      <c:pt idx="3">
                        <c:v>14873767.710000001</c:v>
                      </c:pt>
                      <c:pt idx="4">
                        <c:v>14288571.77</c:v>
                      </c:pt>
                      <c:pt idx="5">
                        <c:v>15108606.530000001</c:v>
                      </c:pt>
                      <c:pt idx="6">
                        <c:v>16792798.100000001</c:v>
                      </c:pt>
                      <c:pt idx="7">
                        <c:v>18248638.129999999</c:v>
                      </c:pt>
                    </c:numCache>
                  </c:numRef>
                </c:val>
                <c:smooth val="0"/>
                <c:extLst xmlns:c15="http://schemas.microsoft.com/office/drawing/2012/chart">
                  <c:ext xmlns:c16="http://schemas.microsoft.com/office/drawing/2014/chart" uri="{C3380CC4-5D6E-409C-BE32-E72D297353CC}">
                    <c16:uniqueId val="{00000005-A43E-4509-8A27-623BCA9C7D60}"/>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Graphiques!$B$9</c15:sqref>
                        </c15:formulaRef>
                      </c:ext>
                    </c:extLst>
                    <c:strCache>
                      <c:ptCount val="1"/>
                      <c:pt idx="0">
                        <c:v>Evolution épargne nette hors exceptionnel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Graphiques!$C$2:$M$2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Graphiques!$C$9:$M$9</c15:sqref>
                        </c15:formulaRef>
                      </c:ext>
                    </c:extLst>
                    <c:numCache>
                      <c:formatCode>_-* #\ ##0\ "€"_-;\-* #\ ##0\ "€"_-;_-* "-"??\ "€"_-;_-@_-</c:formatCode>
                      <c:ptCount val="8"/>
                      <c:pt idx="0">
                        <c:v>3093619.4000000004</c:v>
                      </c:pt>
                      <c:pt idx="1">
                        <c:v>2825993.9700000025</c:v>
                      </c:pt>
                      <c:pt idx="2">
                        <c:v>2587964.3800000027</c:v>
                      </c:pt>
                      <c:pt idx="3">
                        <c:v>1217278.58</c:v>
                      </c:pt>
                      <c:pt idx="4">
                        <c:v>1315200.089999998</c:v>
                      </c:pt>
                      <c:pt idx="5">
                        <c:v>2503761.2699999996</c:v>
                      </c:pt>
                      <c:pt idx="6">
                        <c:v>1053819.8999999985</c:v>
                      </c:pt>
                      <c:pt idx="7">
                        <c:v>-60138.513000000268</c:v>
                      </c:pt>
                    </c:numCache>
                  </c:numRef>
                </c:val>
                <c:smooth val="0"/>
                <c:extLst xmlns:c15="http://schemas.microsoft.com/office/drawing/2012/chart">
                  <c:ext xmlns:c16="http://schemas.microsoft.com/office/drawing/2014/chart" uri="{C3380CC4-5D6E-409C-BE32-E72D297353CC}">
                    <c16:uniqueId val="{00000006-A43E-4509-8A27-623BCA9C7D60}"/>
                  </c:ext>
                </c:extLst>
              </c15:ser>
            </c15:filteredLineSeries>
          </c:ext>
        </c:extLst>
      </c:lineChart>
      <c:catAx>
        <c:axId val="10946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94647743"/>
        <c:crosses val="autoZero"/>
        <c:auto val="1"/>
        <c:lblAlgn val="ctr"/>
        <c:lblOffset val="100"/>
        <c:noMultiLvlLbl val="0"/>
      </c:catAx>
      <c:valAx>
        <c:axId val="1094647743"/>
        <c:scaling>
          <c:orientation val="minMax"/>
          <c:max val="25000000"/>
        </c:scaling>
        <c:delete val="0"/>
        <c:axPos val="l"/>
        <c:majorGridlines>
          <c:spPr>
            <a:ln w="9525" cap="flat" cmpd="sng" algn="ctr">
              <a:solidFill>
                <a:schemeClr val="tx1">
                  <a:lumMod val="15000"/>
                  <a:lumOff val="85000"/>
                </a:schemeClr>
              </a:solidFill>
              <a:round/>
            </a:ln>
            <a:effectLst/>
          </c:spPr>
        </c:majorGridlines>
        <c:numFmt formatCode="_-* #\ ##0\ &quot;€&quot;_-;\-* #\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94636095"/>
        <c:crosses val="autoZero"/>
        <c:crossBetween val="between"/>
      </c:valAx>
      <c:valAx>
        <c:axId val="1339668624"/>
        <c:scaling>
          <c:orientation val="minMax"/>
        </c:scaling>
        <c:delete val="0"/>
        <c:axPos val="r"/>
        <c:numFmt formatCode="_-* #\ ##0\ &quot;€&quot;_-;\-* #\ ##0\ &quot;€&quot;_-;_-* &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339669872"/>
        <c:crosses val="max"/>
        <c:crossBetween val="between"/>
      </c:valAx>
      <c:catAx>
        <c:axId val="1339669872"/>
        <c:scaling>
          <c:orientation val="minMax"/>
        </c:scaling>
        <c:delete val="1"/>
        <c:axPos val="b"/>
        <c:numFmt formatCode="General" sourceLinked="1"/>
        <c:majorTickMark val="none"/>
        <c:minorTickMark val="none"/>
        <c:tickLblPos val="nextTo"/>
        <c:crossAx val="1339668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'calcul des ratios obligatoires'!$B$60</c:f>
              <c:strCache>
                <c:ptCount val="1"/>
                <c:pt idx="0">
                  <c:v>Ratio 9 - Marge d'autofinacement courant</c:v>
                </c:pt>
              </c:strCache>
            </c:strRef>
          </c:tx>
          <c:spPr>
            <a:ln w="28575" cap="rnd">
              <a:solidFill>
                <a:schemeClr val="accent2"/>
              </a:solidFill>
              <a:round/>
            </a:ln>
            <a:effectLst/>
          </c:spPr>
          <c:marker>
            <c:symbol val="none"/>
          </c:marker>
          <c:dLbls>
            <c:dLbl>
              <c:idx val="4"/>
              <c:layout>
                <c:manualLayout>
                  <c:x val="-3.272908552617064E-2"/>
                  <c:y val="5.82072874410220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77-4943-B24B-1D5479BA2F35}"/>
                </c:ext>
              </c:extLst>
            </c:dLbl>
            <c:dLbl>
              <c:idx val="5"/>
              <c:layout>
                <c:manualLayout>
                  <c:x val="-3.3090535777237744E-2"/>
                  <c:y val="4.95019799100334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77-4943-B24B-1D5479BA2F35}"/>
                </c:ext>
              </c:extLst>
            </c:dLbl>
            <c:dLbl>
              <c:idx val="6"/>
              <c:layout>
                <c:manualLayout>
                  <c:x val="-1.3715394072309876E-2"/>
                  <c:y val="3.15989130347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877-4943-B24B-1D5479BA2F35}"/>
                </c:ext>
              </c:extLst>
            </c:dLbl>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 des ratios obligatoires'!$C$1:$J$1</c:f>
              <c:strCache>
                <c:ptCount val="8"/>
                <c:pt idx="0">
                  <c:v>2016</c:v>
                </c:pt>
                <c:pt idx="1">
                  <c:v>2017</c:v>
                </c:pt>
                <c:pt idx="2">
                  <c:v>2018</c:v>
                </c:pt>
                <c:pt idx="3">
                  <c:v>2019</c:v>
                </c:pt>
                <c:pt idx="4">
                  <c:v>2020</c:v>
                </c:pt>
                <c:pt idx="5">
                  <c:v>2021</c:v>
                </c:pt>
                <c:pt idx="6">
                  <c:v>PROJECTION CA 2022</c:v>
                </c:pt>
                <c:pt idx="7">
                  <c:v>PROSPECTIVE 2023</c:v>
                </c:pt>
              </c:strCache>
            </c:strRef>
          </c:cat>
          <c:val>
            <c:numRef>
              <c:f>'calcul des ratios obligatoires'!$C$60:$J$60</c:f>
              <c:numCache>
                <c:formatCode>0.00%</c:formatCode>
                <c:ptCount val="8"/>
                <c:pt idx="0">
                  <c:v>0.84973797417172914</c:v>
                </c:pt>
                <c:pt idx="1">
                  <c:v>0.84058181201284987</c:v>
                </c:pt>
                <c:pt idx="2">
                  <c:v>0.84430485703889724</c:v>
                </c:pt>
                <c:pt idx="3">
                  <c:v>0.87185997607508214</c:v>
                </c:pt>
                <c:pt idx="4">
                  <c:v>0.89729779591855063</c:v>
                </c:pt>
                <c:pt idx="5">
                  <c:v>0.82434983954612406</c:v>
                </c:pt>
                <c:pt idx="6">
                  <c:v>0.90855734220531126</c:v>
                </c:pt>
                <c:pt idx="7">
                  <c:v>0.97884300237880739</c:v>
                </c:pt>
              </c:numCache>
            </c:numRef>
          </c:val>
          <c:smooth val="0"/>
          <c:extLst>
            <c:ext xmlns:c16="http://schemas.microsoft.com/office/drawing/2014/chart" uri="{C3380CC4-5D6E-409C-BE32-E72D297353CC}">
              <c16:uniqueId val="{00000000-9877-4943-B24B-1D5479BA2F35}"/>
            </c:ext>
          </c:extLst>
        </c:ser>
        <c:ser>
          <c:idx val="2"/>
          <c:order val="1"/>
          <c:tx>
            <c:strRef>
              <c:f>'calcul des ratios obligatoires'!$B$66</c:f>
              <c:strCache>
                <c:ptCount val="1"/>
                <c:pt idx="0">
                  <c:v>MOYENNE NATIONALE DE LA STRATE</c:v>
                </c:pt>
              </c:strCache>
            </c:strRef>
          </c:tx>
          <c:spPr>
            <a:ln w="28575" cap="rnd">
              <a:solidFill>
                <a:schemeClr val="accent3"/>
              </a:solidFill>
              <a:round/>
            </a:ln>
            <a:effectLst/>
          </c:spPr>
          <c:marker>
            <c:symbol val="diamond"/>
            <c:size val="10"/>
            <c:spPr>
              <a:solidFill>
                <a:srgbClr val="C00000"/>
              </a:solidFill>
              <a:ln w="9525">
                <a:solidFill>
                  <a:schemeClr val="accent3"/>
                </a:solidFill>
              </a:ln>
              <a:effectLst/>
            </c:spPr>
          </c:marker>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 des ratios obligatoires'!$C$1:$J$1</c:f>
              <c:strCache>
                <c:ptCount val="8"/>
                <c:pt idx="0">
                  <c:v>2016</c:v>
                </c:pt>
                <c:pt idx="1">
                  <c:v>2017</c:v>
                </c:pt>
                <c:pt idx="2">
                  <c:v>2018</c:v>
                </c:pt>
                <c:pt idx="3">
                  <c:v>2019</c:v>
                </c:pt>
                <c:pt idx="4">
                  <c:v>2020</c:v>
                </c:pt>
                <c:pt idx="5">
                  <c:v>2021</c:v>
                </c:pt>
                <c:pt idx="6">
                  <c:v>PROJECTION CA 2022</c:v>
                </c:pt>
                <c:pt idx="7">
                  <c:v>PROSPECTIVE 2023</c:v>
                </c:pt>
              </c:strCache>
            </c:strRef>
          </c:cat>
          <c:val>
            <c:numRef>
              <c:f>'calcul des ratios obligatoires'!$C$75:$J$75</c:f>
              <c:numCache>
                <c:formatCode>0.00%</c:formatCode>
                <c:ptCount val="8"/>
                <c:pt idx="0">
                  <c:v>0.92300000000000004</c:v>
                </c:pt>
                <c:pt idx="1">
                  <c:v>0.92500000000000004</c:v>
                </c:pt>
                <c:pt idx="2">
                  <c:v>0.91600000000000004</c:v>
                </c:pt>
                <c:pt idx="3">
                  <c:v>0.91300000000000003</c:v>
                </c:pt>
                <c:pt idx="4">
                  <c:v>0.91049999999999998</c:v>
                </c:pt>
                <c:pt idx="5">
                  <c:v>0.91</c:v>
                </c:pt>
              </c:numCache>
            </c:numRef>
          </c:val>
          <c:smooth val="0"/>
          <c:extLst>
            <c:ext xmlns:c16="http://schemas.microsoft.com/office/drawing/2014/chart" uri="{C3380CC4-5D6E-409C-BE32-E72D297353CC}">
              <c16:uniqueId val="{00000001-9877-4943-B24B-1D5479BA2F35}"/>
            </c:ext>
          </c:extLst>
        </c:ser>
        <c:dLbls>
          <c:dLblPos val="t"/>
          <c:showLegendKey val="0"/>
          <c:showVal val="1"/>
          <c:showCatName val="0"/>
          <c:showSerName val="0"/>
          <c:showPercent val="0"/>
          <c:showBubbleSize val="0"/>
        </c:dLbls>
        <c:smooth val="0"/>
        <c:axId val="872252432"/>
        <c:axId val="872257008"/>
      </c:lineChart>
      <c:catAx>
        <c:axId val="872252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7008"/>
        <c:crosses val="autoZero"/>
        <c:auto val="1"/>
        <c:lblAlgn val="ctr"/>
        <c:lblOffset val="100"/>
        <c:noMultiLvlLbl val="0"/>
      </c:catAx>
      <c:valAx>
        <c:axId val="872257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crossAx val="872252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ysClr val="window" lastClr="FFFFFF"/>
    </a:solidFill>
    <a:ln>
      <a:noFill/>
    </a:ln>
    <a:effectLst/>
  </c:spPr>
  <c:txPr>
    <a:bodyPr/>
    <a:lstStyle/>
    <a:p>
      <a:pPr>
        <a:defRPr sz="1050"/>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Evolution de</a:t>
            </a:r>
            <a:r>
              <a:rPr lang="fr-FR" baseline="0"/>
              <a:t> l'encours de dette</a:t>
            </a:r>
          </a:p>
          <a:p>
            <a:pPr>
              <a:defRPr/>
            </a:pPr>
            <a:r>
              <a:rPr lang="fr-FR" baseline="0"/>
              <a:t>Hypothèse : 2 millions d'emprunt / an à compter de 2023</a:t>
            </a:r>
          </a:p>
          <a:p>
            <a:pPr>
              <a:defRPr/>
            </a:pPr>
            <a:r>
              <a:rPr lang="fr-FR" baseline="0"/>
              <a:t>soutenable si l'épargne brute atteint 1,5 millions / an</a:t>
            </a:r>
            <a:endParaRPr lang="fr-F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6"/>
          <c:order val="6"/>
          <c:tx>
            <c:strRef>
              <c:f>'Simul Evolution dette'!$A$9</c:f>
              <c:strCache>
                <c:ptCount val="1"/>
                <c:pt idx="0">
                  <c:v>Encours  (réel)</c:v>
                </c:pt>
              </c:strCache>
            </c:strRef>
          </c:tx>
          <c:spPr>
            <a:solidFill>
              <a:schemeClr val="accent1">
                <a:lumMod val="60000"/>
              </a:schemeClr>
            </a:solidFill>
            <a:ln>
              <a:noFill/>
            </a:ln>
            <a:effectLst/>
          </c:spPr>
          <c:invertIfNegative val="0"/>
          <c:cat>
            <c:numRef>
              <c:f>'Simul Evolution dette'!$B$2:$L$2</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'Simul Evolution dette'!$B$9:$L$9</c:f>
              <c:numCache>
                <c:formatCode>_-* #\ ##0\ [$€-40C]_-;\-* #\ ##0\ [$€-40C]_-;_-* "-"??\ [$€-40C]_-;_-@_-</c:formatCode>
                <c:ptCount val="11"/>
                <c:pt idx="0">
                  <c:v>7078809.54</c:v>
                </c:pt>
                <c:pt idx="1">
                  <c:v>6249328.7600000007</c:v>
                </c:pt>
                <c:pt idx="2">
                  <c:v>7304700.4999999991</c:v>
                </c:pt>
                <c:pt idx="3">
                  <c:v>8046128.96</c:v>
                </c:pt>
                <c:pt idx="4">
                  <c:v>8022896.9800000004</c:v>
                </c:pt>
                <c:pt idx="5">
                  <c:v>6937054.3099999996</c:v>
                </c:pt>
                <c:pt idx="6">
                  <c:v>5878303.9399999995</c:v>
                </c:pt>
                <c:pt idx="7">
                  <c:v>4953737.26</c:v>
                </c:pt>
                <c:pt idx="8">
                  <c:v>4117547.6399999997</c:v>
                </c:pt>
                <c:pt idx="9">
                  <c:v>3348254.9499999993</c:v>
                </c:pt>
                <c:pt idx="10">
                  <c:v>2742470.3699999992</c:v>
                </c:pt>
              </c:numCache>
            </c:numRef>
          </c:val>
          <c:extLst>
            <c:ext xmlns:c16="http://schemas.microsoft.com/office/drawing/2014/chart" uri="{C3380CC4-5D6E-409C-BE32-E72D297353CC}">
              <c16:uniqueId val="{00000000-3ED2-4C85-9183-239381055D91}"/>
            </c:ext>
          </c:extLst>
        </c:ser>
        <c:ser>
          <c:idx val="7"/>
          <c:order val="7"/>
          <c:tx>
            <c:strRef>
              <c:f>'Simul Evolution dette'!$A$10</c:f>
              <c:strCache>
                <c:ptCount val="1"/>
                <c:pt idx="0">
                  <c:v>Encours simulé</c:v>
                </c:pt>
              </c:strCache>
            </c:strRef>
          </c:tx>
          <c:spPr>
            <a:solidFill>
              <a:schemeClr val="accent2">
                <a:lumMod val="60000"/>
              </a:schemeClr>
            </a:solidFill>
            <a:ln>
              <a:noFill/>
            </a:ln>
            <a:effectLst/>
          </c:spPr>
          <c:invertIfNegative val="0"/>
          <c:cat>
            <c:numRef>
              <c:f>'Simul Evolution dette'!$B$2:$L$2</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'Simul Evolution dette'!$B$10:$L$10</c:f>
              <c:numCache>
                <c:formatCode>General</c:formatCode>
                <c:ptCount val="11"/>
                <c:pt idx="7" formatCode="_-* #\ ##0\ [$€-40C]_-;\-* #\ ##0\ [$€-40C]_-;_-* &quot;-&quot;??\ [$€-40C]_-;_-@_-">
                  <c:v>2000000</c:v>
                </c:pt>
                <c:pt idx="8" formatCode="_-* #\ ##0\ [$€-40C]_-;\-* #\ ##0\ [$€-40C]_-;_-* &quot;-&quot;??\ [$€-40C]_-;_-@_-">
                  <c:v>3892466.84</c:v>
                </c:pt>
                <c:pt idx="9" formatCode="_-* #\ ##0\ [$€-40C]_-;\-* #\ ##0\ [$€-40C]_-;_-* &quot;-&quot;??\ [$€-40C]_-;_-@_-">
                  <c:v>5674174.5200000005</c:v>
                </c:pt>
                <c:pt idx="10" formatCode="_-* #\ ##0\ [$€-40C]_-;\-* #\ ##0\ [$€-40C]_-;_-* &quot;-&quot;??\ [$€-40C]_-;_-@_-">
                  <c:v>7341800.2600000007</c:v>
                </c:pt>
              </c:numCache>
            </c:numRef>
          </c:val>
          <c:extLst>
            <c:ext xmlns:c16="http://schemas.microsoft.com/office/drawing/2014/chart" uri="{C3380CC4-5D6E-409C-BE32-E72D297353CC}">
              <c16:uniqueId val="{00000001-3ED2-4C85-9183-239381055D91}"/>
            </c:ext>
          </c:extLst>
        </c:ser>
        <c:dLbls>
          <c:showLegendKey val="0"/>
          <c:showVal val="0"/>
          <c:showCatName val="0"/>
          <c:showSerName val="0"/>
          <c:showPercent val="0"/>
          <c:showBubbleSize val="0"/>
        </c:dLbls>
        <c:gapWidth val="219"/>
        <c:overlap val="100"/>
        <c:axId val="164471600"/>
        <c:axId val="164471184"/>
        <c:extLst>
          <c:ext xmlns:c15="http://schemas.microsoft.com/office/drawing/2012/chart" uri="{02D57815-91ED-43cb-92C2-25804820EDAC}">
            <c15:filteredBarSeries>
              <c15:ser>
                <c:idx val="0"/>
                <c:order val="0"/>
                <c:tx>
                  <c:strRef>
                    <c:extLst>
                      <c:ext uri="{02D57815-91ED-43cb-92C2-25804820EDAC}">
                        <c15:formulaRef>
                          <c15:sqref>'Simul Evolution dette'!$A$3</c15:sqref>
                        </c15:formulaRef>
                      </c:ext>
                    </c:extLst>
                    <c:strCache>
                      <c:ptCount val="1"/>
                      <c:pt idx="0">
                        <c:v>Annuité en capital (réel )</c:v>
                      </c:pt>
                    </c:strCache>
                  </c:strRef>
                </c:tx>
                <c:spPr>
                  <a:solidFill>
                    <a:schemeClr val="accent1"/>
                  </a:solidFill>
                  <a:ln>
                    <a:noFill/>
                  </a:ln>
                  <a:effectLst/>
                </c:spPr>
                <c:invertIfNegative val="0"/>
                <c:cat>
                  <c:numRef>
                    <c:extLst>
                      <c:ex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c:ext uri="{02D57815-91ED-43cb-92C2-25804820EDAC}">
                        <c15:formulaRef>
                          <c15:sqref>'Simul Evolution dette'!$B$3:$L$3</c15:sqref>
                        </c15:formulaRef>
                      </c:ext>
                    </c:extLst>
                    <c:numCache>
                      <c:formatCode>#\ ##0\ "€"</c:formatCode>
                      <c:ptCount val="11"/>
                      <c:pt idx="0">
                        <c:v>1191374</c:v>
                      </c:pt>
                      <c:pt idx="1">
                        <c:v>961277.14</c:v>
                      </c:pt>
                      <c:pt idx="2">
                        <c:v>804177.17</c:v>
                      </c:pt>
                      <c:pt idx="3">
                        <c:v>4507733.38</c:v>
                      </c:pt>
                      <c:pt idx="4">
                        <c:v>1123231.98</c:v>
                      </c:pt>
                      <c:pt idx="5">
                        <c:v>1082084.53</c:v>
                      </c:pt>
                      <c:pt idx="6">
                        <c:v>5406465.8500000006</c:v>
                      </c:pt>
                      <c:pt idx="7">
                        <c:v>924536</c:v>
                      </c:pt>
                      <c:pt idx="8">
                        <c:v>941608</c:v>
                      </c:pt>
                      <c:pt idx="9">
                        <c:v>987552</c:v>
                      </c:pt>
                      <c:pt idx="10">
                        <c:v>938159</c:v>
                      </c:pt>
                    </c:numCache>
                  </c:numRef>
                </c:val>
                <c:extLst>
                  <c:ext xmlns:c16="http://schemas.microsoft.com/office/drawing/2014/chart" uri="{C3380CC4-5D6E-409C-BE32-E72D297353CC}">
                    <c16:uniqueId val="{00000003-3ED2-4C85-9183-239381055D9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'Simul Evolution dette'!$A$4</c15:sqref>
                        </c15:formulaRef>
                      </c:ext>
                    </c:extLst>
                    <c:strCache>
                      <c:ptCount val="1"/>
                      <c:pt idx="0">
                        <c:v>Annuité en capital (simulé)</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dette'!$B$4:$L$4</c15:sqref>
                        </c15:formulaRef>
                      </c:ext>
                    </c:extLst>
                    <c:numCache>
                      <c:formatCode>General</c:formatCode>
                      <c:ptCount val="11"/>
                      <c:pt idx="8" formatCode="#\ ##0\ &quot;€&quot;">
                        <c:v>107533</c:v>
                      </c:pt>
                      <c:pt idx="9" formatCode="#\ ##0\ &quot;€&quot;">
                        <c:v>218292</c:v>
                      </c:pt>
                      <c:pt idx="10" formatCode="#\ ##0\ &quot;€&quot;">
                        <c:v>332374</c:v>
                      </c:pt>
                    </c:numCache>
                  </c:numRef>
                </c:val>
                <c:extLst xmlns:c15="http://schemas.microsoft.com/office/drawing/2012/chart">
                  <c:ext xmlns:c16="http://schemas.microsoft.com/office/drawing/2014/chart" uri="{C3380CC4-5D6E-409C-BE32-E72D297353CC}">
                    <c16:uniqueId val="{00000004-3ED2-4C85-9183-239381055D9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'Simul Evolution dette'!$A$5</c15:sqref>
                        </c15:formulaRef>
                      </c:ext>
                    </c:extLst>
                    <c:strCache>
                      <c:ptCount val="1"/>
                      <c:pt idx="0">
                        <c:v>Annuité en capital total</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dette'!$B$5:$L$5</c15:sqref>
                        </c15:formulaRef>
                      </c:ext>
                    </c:extLst>
                    <c:numCache>
                      <c:formatCode>#\ ##0\ "€"</c:formatCode>
                      <c:ptCount val="11"/>
                      <c:pt idx="0">
                        <c:v>1191374</c:v>
                      </c:pt>
                      <c:pt idx="1">
                        <c:v>961277.14</c:v>
                      </c:pt>
                      <c:pt idx="2">
                        <c:v>804177.17</c:v>
                      </c:pt>
                      <c:pt idx="3">
                        <c:v>4507733.38</c:v>
                      </c:pt>
                      <c:pt idx="4">
                        <c:v>1123231.98</c:v>
                      </c:pt>
                      <c:pt idx="5">
                        <c:v>1082084.53</c:v>
                      </c:pt>
                      <c:pt idx="6">
                        <c:v>5406465.8500000006</c:v>
                      </c:pt>
                      <c:pt idx="7">
                        <c:v>924536</c:v>
                      </c:pt>
                      <c:pt idx="8">
                        <c:v>1049141</c:v>
                      </c:pt>
                      <c:pt idx="9">
                        <c:v>1205844</c:v>
                      </c:pt>
                      <c:pt idx="10">
                        <c:v>1270533</c:v>
                      </c:pt>
                    </c:numCache>
                  </c:numRef>
                </c:val>
                <c:extLst xmlns:c15="http://schemas.microsoft.com/office/drawing/2012/chart">
                  <c:ext xmlns:c16="http://schemas.microsoft.com/office/drawing/2014/chart" uri="{C3380CC4-5D6E-409C-BE32-E72D297353CC}">
                    <c16:uniqueId val="{00000005-3ED2-4C85-9183-239381055D9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'Simul Evolution dette'!$A$6</c15:sqref>
                        </c15:formulaRef>
                      </c:ext>
                    </c:extLst>
                    <c:strCache>
                      <c:ptCount val="1"/>
                      <c:pt idx="0">
                        <c:v>Annuité en intérêts  (réel)</c:v>
                      </c:pt>
                    </c:strCache>
                  </c:strRef>
                </c:tx>
                <c:spPr>
                  <a:solidFill>
                    <a:schemeClr val="accent4"/>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dette'!$B$6:$L$6</c15:sqref>
                        </c15:formulaRef>
                      </c:ext>
                    </c:extLst>
                    <c:numCache>
                      <c:formatCode>#\ ##0\ "€"</c:formatCode>
                      <c:ptCount val="11"/>
                      <c:pt idx="0">
                        <c:v>187062.47</c:v>
                      </c:pt>
                      <c:pt idx="1">
                        <c:v>173134.09</c:v>
                      </c:pt>
                      <c:pt idx="2">
                        <c:v>151457.77999999997</c:v>
                      </c:pt>
                      <c:pt idx="3">
                        <c:v>142045.38999999998</c:v>
                      </c:pt>
                      <c:pt idx="4">
                        <c:v>124131.78000000001</c:v>
                      </c:pt>
                      <c:pt idx="5">
                        <c:v>107258.35999999999</c:v>
                      </c:pt>
                      <c:pt idx="6">
                        <c:v>90604.77</c:v>
                      </c:pt>
                      <c:pt idx="7">
                        <c:v>74924.34</c:v>
                      </c:pt>
                      <c:pt idx="8">
                        <c:v>63802.46</c:v>
                      </c:pt>
                      <c:pt idx="9">
                        <c:v>53459.58</c:v>
                      </c:pt>
                      <c:pt idx="10">
                        <c:v>44663.11</c:v>
                      </c:pt>
                    </c:numCache>
                  </c:numRef>
                </c:val>
                <c:extLst xmlns:c15="http://schemas.microsoft.com/office/drawing/2012/chart">
                  <c:ext xmlns:c16="http://schemas.microsoft.com/office/drawing/2014/chart" uri="{C3380CC4-5D6E-409C-BE32-E72D297353CC}">
                    <c16:uniqueId val="{00000006-3ED2-4C85-9183-239381055D91}"/>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'Simul Evolution dette'!$A$7</c15:sqref>
                        </c15:formulaRef>
                      </c:ext>
                    </c:extLst>
                    <c:strCache>
                      <c:ptCount val="1"/>
                      <c:pt idx="0">
                        <c:v>Annuité en intérêts  (simulé)</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dette'!$B$7:$L$7</c15:sqref>
                        </c15:formulaRef>
                      </c:ext>
                    </c:extLst>
                    <c:numCache>
                      <c:formatCode>General</c:formatCode>
                      <c:ptCount val="11"/>
                      <c:pt idx="8" formatCode="#\ ##0\ &quot;€&quot;">
                        <c:v>60000</c:v>
                      </c:pt>
                      <c:pt idx="9" formatCode="#\ ##0\ &quot;€&quot;">
                        <c:v>116774</c:v>
                      </c:pt>
                      <c:pt idx="10" formatCode="#\ ##0\ &quot;€&quot;">
                        <c:v>170225.24</c:v>
                      </c:pt>
                    </c:numCache>
                  </c:numRef>
                </c:val>
                <c:extLst xmlns:c15="http://schemas.microsoft.com/office/drawing/2012/chart">
                  <c:ext xmlns:c16="http://schemas.microsoft.com/office/drawing/2014/chart" uri="{C3380CC4-5D6E-409C-BE32-E72D297353CC}">
                    <c16:uniqueId val="{00000007-3ED2-4C85-9183-239381055D9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'Simul Evolution dette'!$A$8</c15:sqref>
                        </c15:formulaRef>
                      </c:ext>
                    </c:extLst>
                    <c:strCache>
                      <c:ptCount val="1"/>
                      <c:pt idx="0">
                        <c:v>Annuité en intérêts total</c:v>
                      </c:pt>
                    </c:strCache>
                  </c:strRef>
                </c:tx>
                <c:spPr>
                  <a:solidFill>
                    <a:schemeClr val="accent6"/>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dette'!$B$8:$L$8</c15:sqref>
                        </c15:formulaRef>
                      </c:ext>
                    </c:extLst>
                    <c:numCache>
                      <c:formatCode>#\ ##0\ "€"</c:formatCode>
                      <c:ptCount val="11"/>
                      <c:pt idx="0">
                        <c:v>187062.47</c:v>
                      </c:pt>
                      <c:pt idx="1">
                        <c:v>173134.09</c:v>
                      </c:pt>
                      <c:pt idx="2">
                        <c:v>151457.77999999997</c:v>
                      </c:pt>
                      <c:pt idx="3">
                        <c:v>142045.38999999998</c:v>
                      </c:pt>
                      <c:pt idx="4">
                        <c:v>124131.78000000001</c:v>
                      </c:pt>
                      <c:pt idx="5">
                        <c:v>107258.35999999999</c:v>
                      </c:pt>
                      <c:pt idx="6">
                        <c:v>90604.77</c:v>
                      </c:pt>
                      <c:pt idx="7">
                        <c:v>74924.34</c:v>
                      </c:pt>
                      <c:pt idx="8">
                        <c:v>123802.45999999999</c:v>
                      </c:pt>
                      <c:pt idx="9">
                        <c:v>170233.58000000002</c:v>
                      </c:pt>
                      <c:pt idx="10">
                        <c:v>214888.34999999998</c:v>
                      </c:pt>
                    </c:numCache>
                  </c:numRef>
                </c:val>
                <c:extLst xmlns:c15="http://schemas.microsoft.com/office/drawing/2012/chart">
                  <c:ext xmlns:c16="http://schemas.microsoft.com/office/drawing/2014/chart" uri="{C3380CC4-5D6E-409C-BE32-E72D297353CC}">
                    <c16:uniqueId val="{00000008-3ED2-4C85-9183-239381055D9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'Simul Evolution dette'!$A$11</c15:sqref>
                        </c15:formulaRef>
                      </c:ext>
                    </c:extLst>
                    <c:strCache>
                      <c:ptCount val="1"/>
                      <c:pt idx="0">
                        <c:v>Encours total</c:v>
                      </c:pt>
                    </c:strCache>
                  </c:strRef>
                </c:tx>
                <c:spPr>
                  <a:solidFill>
                    <a:schemeClr val="accent3">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dette'!$B$11:$L$11</c15:sqref>
                        </c15:formulaRef>
                      </c:ext>
                    </c:extLst>
                    <c:numCache>
                      <c:formatCode>_-* #\ ##0\ [$€-40C]_-;\-* #\ ##0\ [$€-40C]_-;_-* "-"??\ [$€-40C]_-;_-@_-</c:formatCode>
                      <c:ptCount val="11"/>
                      <c:pt idx="0">
                        <c:v>7078809.54</c:v>
                      </c:pt>
                      <c:pt idx="1">
                        <c:v>6249328.7600000007</c:v>
                      </c:pt>
                      <c:pt idx="2">
                        <c:v>7304700.4999999991</c:v>
                      </c:pt>
                      <c:pt idx="3">
                        <c:v>8046128.96</c:v>
                      </c:pt>
                      <c:pt idx="4">
                        <c:v>8022896.9800000004</c:v>
                      </c:pt>
                      <c:pt idx="5">
                        <c:v>6937054.3099999996</c:v>
                      </c:pt>
                      <c:pt idx="6">
                        <c:v>5878303.9399999995</c:v>
                      </c:pt>
                      <c:pt idx="7">
                        <c:v>6953737.2599999998</c:v>
                      </c:pt>
                      <c:pt idx="8">
                        <c:v>8010014.4799999995</c:v>
                      </c:pt>
                      <c:pt idx="9">
                        <c:v>9022429.4699999988</c:v>
                      </c:pt>
                      <c:pt idx="10">
                        <c:v>10084270.629999999</c:v>
                      </c:pt>
                    </c:numCache>
                  </c:numRef>
                </c:val>
                <c:extLst xmlns:c15="http://schemas.microsoft.com/office/drawing/2012/chart">
                  <c:ext xmlns:c16="http://schemas.microsoft.com/office/drawing/2014/chart" uri="{C3380CC4-5D6E-409C-BE32-E72D297353CC}">
                    <c16:uniqueId val="{00000009-3ED2-4C85-9183-239381055D91}"/>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'Simul Evolution dette'!$A$12</c15:sqref>
                        </c15:formulaRef>
                      </c:ext>
                    </c:extLst>
                    <c:strCache>
                      <c:ptCount val="1"/>
                      <c:pt idx="0">
                        <c:v>Dette par habitant</c:v>
                      </c:pt>
                    </c:strCache>
                  </c:strRef>
                </c:tx>
                <c:spPr>
                  <a:solidFill>
                    <a:schemeClr val="accent4">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dette'!$B$12:$L$12</c15:sqref>
                        </c15:formulaRef>
                      </c:ext>
                    </c:extLst>
                    <c:numCache>
                      <c:formatCode>#\ ##0.00\ "€"</c:formatCode>
                      <c:ptCount val="11"/>
                      <c:pt idx="0">
                        <c:v>441.2672696671238</c:v>
                      </c:pt>
                      <c:pt idx="1">
                        <c:v>386.78769325988742</c:v>
                      </c:pt>
                      <c:pt idx="2">
                        <c:v>448.33367090161414</c:v>
                      </c:pt>
                      <c:pt idx="3">
                        <c:v>490.13943469785573</c:v>
                      </c:pt>
                      <c:pt idx="4">
                        <c:v>488.72423123781681</c:v>
                      </c:pt>
                      <c:pt idx="5">
                        <c:v>422.57884442007793</c:v>
                      </c:pt>
                      <c:pt idx="6">
                        <c:v>356.75814407962611</c:v>
                      </c:pt>
                      <c:pt idx="7">
                        <c:v>422.02690174182192</c:v>
                      </c:pt>
                      <c:pt idx="8">
                        <c:v>477.44021457948378</c:v>
                      </c:pt>
                      <c:pt idx="9">
                        <c:v>528.33808455817757</c:v>
                      </c:pt>
                      <c:pt idx="10">
                        <c:v>580.32287679116064</c:v>
                      </c:pt>
                    </c:numCache>
                  </c:numRef>
                </c:val>
                <c:extLst xmlns:c15="http://schemas.microsoft.com/office/drawing/2012/chart">
                  <c:ext xmlns:c16="http://schemas.microsoft.com/office/drawing/2014/chart" uri="{C3380CC4-5D6E-409C-BE32-E72D297353CC}">
                    <c16:uniqueId val="{0000000A-3ED2-4C85-9183-239381055D91}"/>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'Simul Evolution dette'!$A$13</c15:sqref>
                        </c15:formulaRef>
                      </c:ext>
                    </c:extLst>
                    <c:strCache>
                      <c:ptCount val="1"/>
                      <c:pt idx="0">
                        <c:v>Population</c:v>
                      </c:pt>
                    </c:strCache>
                  </c:strRef>
                </c:tx>
                <c:spPr>
                  <a:solidFill>
                    <a:schemeClr val="accent5">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dette'!$B$13:$L$13</c15:sqref>
                        </c15:formulaRef>
                      </c:ext>
                    </c:extLst>
                    <c:numCache>
                      <c:formatCode>#,##0</c:formatCode>
                      <c:ptCount val="11"/>
                      <c:pt idx="0">
                        <c:v>16042</c:v>
                      </c:pt>
                      <c:pt idx="1">
                        <c:v>16157</c:v>
                      </c:pt>
                      <c:pt idx="2">
                        <c:v>16293</c:v>
                      </c:pt>
                      <c:pt idx="3">
                        <c:v>16416</c:v>
                      </c:pt>
                      <c:pt idx="4">
                        <c:v>16416</c:v>
                      </c:pt>
                      <c:pt idx="5">
                        <c:v>16416</c:v>
                      </c:pt>
                      <c:pt idx="6">
                        <c:v>16477</c:v>
                      </c:pt>
                      <c:pt idx="7">
                        <c:v>16477</c:v>
                      </c:pt>
                      <c:pt idx="8">
                        <c:v>16777</c:v>
                      </c:pt>
                      <c:pt idx="9">
                        <c:v>17077</c:v>
                      </c:pt>
                      <c:pt idx="10">
                        <c:v>17377</c:v>
                      </c:pt>
                    </c:numCache>
                  </c:numRef>
                </c:val>
                <c:extLst xmlns:c15="http://schemas.microsoft.com/office/drawing/2012/chart">
                  <c:ext xmlns:c16="http://schemas.microsoft.com/office/drawing/2014/chart" uri="{C3380CC4-5D6E-409C-BE32-E72D297353CC}">
                    <c16:uniqueId val="{0000000B-3ED2-4C85-9183-239381055D91}"/>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'Simul Evolution dette'!$A$14</c15:sqref>
                        </c15:formulaRef>
                      </c:ext>
                    </c:extLst>
                    <c:strCache>
                      <c:ptCount val="1"/>
                      <c:pt idx="0">
                        <c:v>Moyenne de la strate</c:v>
                      </c:pt>
                    </c:strCache>
                  </c:strRef>
                </c:tx>
                <c:spPr>
                  <a:solidFill>
                    <a:schemeClr val="accent6">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dette'!$B$14:$L$14</c15:sqref>
                        </c15:formulaRef>
                      </c:ext>
                    </c:extLst>
                    <c:numCache>
                      <c:formatCode>General</c:formatCode>
                      <c:ptCount val="11"/>
                      <c:pt idx="4" formatCode="#,##0">
                        <c:v>861.54766410595175</c:v>
                      </c:pt>
                    </c:numCache>
                  </c:numRef>
                </c:val>
                <c:extLst xmlns:c15="http://schemas.microsoft.com/office/drawing/2012/chart">
                  <c:ext xmlns:c16="http://schemas.microsoft.com/office/drawing/2014/chart" uri="{C3380CC4-5D6E-409C-BE32-E72D297353CC}">
                    <c16:uniqueId val="{0000000C-3ED2-4C85-9183-239381055D91}"/>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'Simul Evolution dette'!$A$15</c15:sqref>
                        </c15:formulaRef>
                      </c:ext>
                    </c:extLst>
                    <c:strCache>
                      <c:ptCount val="1"/>
                      <c:pt idx="0">
                        <c:v>RRF</c:v>
                      </c:pt>
                    </c:strCache>
                  </c:strRef>
                </c:tx>
                <c:spPr>
                  <a:solidFill>
                    <a:schemeClr val="accent1">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dette'!$B$15:$L$15</c15:sqref>
                        </c15:formulaRef>
                      </c:ext>
                    </c:extLst>
                    <c:numCache>
                      <c:formatCode>_("€"* #,##0.00_);_("€"* \(#,##0.00\);_("€"* "-"??_);_(@_)</c:formatCode>
                      <c:ptCount val="11"/>
                      <c:pt idx="0">
                        <c:v>18018971.760000002</c:v>
                      </c:pt>
                      <c:pt idx="1">
                        <c:v>17975246.59</c:v>
                      </c:pt>
                      <c:pt idx="2">
                        <c:v>16547903.300000003</c:v>
                      </c:pt>
                      <c:pt idx="3">
                        <c:v>17111565.48</c:v>
                      </c:pt>
                      <c:pt idx="4">
                        <c:v>15953288.389999997</c:v>
                      </c:pt>
                      <c:pt idx="5">
                        <c:v>18352685.370000001</c:v>
                      </c:pt>
                      <c:pt idx="6">
                        <c:v>18821714.041956991</c:v>
                      </c:pt>
                      <c:pt idx="7">
                        <c:v>19539137.6406</c:v>
                      </c:pt>
                      <c:pt idx="8">
                        <c:v>18529265.722870998</c:v>
                      </c:pt>
                      <c:pt idx="9">
                        <c:v>18804452.907820381</c:v>
                      </c:pt>
                      <c:pt idx="10">
                        <c:v>19090097.633455418</c:v>
                      </c:pt>
                    </c:numCache>
                  </c:numRef>
                </c:val>
                <c:extLst xmlns:c15="http://schemas.microsoft.com/office/drawing/2012/chart">
                  <c:ext xmlns:c16="http://schemas.microsoft.com/office/drawing/2014/chart" uri="{C3380CC4-5D6E-409C-BE32-E72D297353CC}">
                    <c16:uniqueId val="{0000000D-3ED2-4C85-9183-239381055D91}"/>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'Simul Evolution dette'!$A$17</c15:sqref>
                        </c15:formulaRef>
                      </c:ext>
                    </c:extLst>
                    <c:strCache>
                      <c:ptCount val="1"/>
                      <c:pt idx="0">
                        <c:v>Taux d'endettement  (Encours de la dette/RRF)</c:v>
                      </c:pt>
                    </c:strCache>
                  </c:strRef>
                </c:tx>
                <c:spPr>
                  <a:solidFill>
                    <a:schemeClr val="accent3">
                      <a:lumMod val="80000"/>
                      <a:lumOff val="20000"/>
                    </a:schemeClr>
                  </a:solidFill>
                  <a:ln>
                    <a:noFill/>
                  </a:ln>
                  <a:effectLst/>
                </c:spPr>
                <c:invertIfNegative val="0"/>
                <c:cat>
                  <c:numRef>
                    <c:extLst xmlns:c15="http://schemas.microsoft.com/office/drawing/2012/chart">
                      <c:ext xmlns:c15="http://schemas.microsoft.com/office/drawing/2012/char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xmlns:c15="http://schemas.microsoft.com/office/drawing/2012/chart">
                      <c:ext xmlns:c15="http://schemas.microsoft.com/office/drawing/2012/chart" uri="{02D57815-91ED-43cb-92C2-25804820EDAC}">
                        <c15:formulaRef>
                          <c15:sqref>'Simul Evolution dette'!$B$17:$L$17</c15:sqref>
                        </c15:formulaRef>
                      </c:ext>
                    </c:extLst>
                    <c:numCache>
                      <c:formatCode>0.00%</c:formatCode>
                      <c:ptCount val="11"/>
                      <c:pt idx="0">
                        <c:v>0.35959999999999998</c:v>
                      </c:pt>
                      <c:pt idx="1">
                        <c:v>0.40589999999999998</c:v>
                      </c:pt>
                      <c:pt idx="2">
                        <c:v>0.38279999999999997</c:v>
                      </c:pt>
                      <c:pt idx="3">
                        <c:v>0.47020000000000001</c:v>
                      </c:pt>
                      <c:pt idx="4">
                        <c:v>0.40570000000000001</c:v>
                      </c:pt>
                      <c:pt idx="5">
                        <c:v>0.37786828794744381</c:v>
                      </c:pt>
                      <c:pt idx="6">
                        <c:v>0.31231501694777647</c:v>
                      </c:pt>
                      <c:pt idx="7">
                        <c:v>0.35588762349219355</c:v>
                      </c:pt>
                      <c:pt idx="8">
                        <c:v>0.4322899028920017</c:v>
                      </c:pt>
                      <c:pt idx="9">
                        <c:v>0.47980281661093993</c:v>
                      </c:pt>
                      <c:pt idx="10">
                        <c:v>0.52824615272408582</c:v>
                      </c:pt>
                    </c:numCache>
                  </c:numRef>
                </c:val>
                <c:extLst xmlns:c15="http://schemas.microsoft.com/office/drawing/2012/chart">
                  <c:ext xmlns:c16="http://schemas.microsoft.com/office/drawing/2014/chart" uri="{C3380CC4-5D6E-409C-BE32-E72D297353CC}">
                    <c16:uniqueId val="{0000000F-3ED2-4C85-9183-239381055D91}"/>
                  </c:ext>
                </c:extLst>
              </c15:ser>
            </c15:filteredBarSeries>
          </c:ext>
        </c:extLst>
      </c:barChart>
      <c:lineChart>
        <c:grouping val="standard"/>
        <c:varyColors val="0"/>
        <c:dLbls>
          <c:showLegendKey val="0"/>
          <c:showVal val="0"/>
          <c:showCatName val="0"/>
          <c:showSerName val="0"/>
          <c:showPercent val="0"/>
          <c:showBubbleSize val="0"/>
        </c:dLbls>
        <c:marker val="1"/>
        <c:smooth val="0"/>
        <c:axId val="164471600"/>
        <c:axId val="164471184"/>
        <c:extLst>
          <c:ext xmlns:c15="http://schemas.microsoft.com/office/drawing/2012/chart" uri="{02D57815-91ED-43cb-92C2-25804820EDAC}">
            <c15:filteredLineSeries>
              <c15:ser>
                <c:idx val="13"/>
                <c:order val="13"/>
                <c:tx>
                  <c:strRef>
                    <c:extLst>
                      <c:ext uri="{02D57815-91ED-43cb-92C2-25804820EDAC}">
                        <c15:formulaRef>
                          <c15:sqref>'Simul Evolution dette'!$A$16</c15:sqref>
                        </c15:formulaRef>
                      </c:ext>
                    </c:extLst>
                    <c:strCache>
                      <c:ptCount val="1"/>
                      <c:pt idx="0">
                        <c:v>EPARGNE BRUTE </c:v>
                      </c:pt>
                    </c:strCache>
                  </c:strRef>
                </c:tx>
                <c:spPr>
                  <a:ln w="28575" cap="rnd">
                    <a:solidFill>
                      <a:schemeClr val="accent2">
                        <a:lumMod val="80000"/>
                        <a:lumOff val="20000"/>
                      </a:schemeClr>
                    </a:solidFill>
                    <a:round/>
                  </a:ln>
                  <a:effectLst/>
                </c:spPr>
                <c:marker>
                  <c:symbol val="none"/>
                </c:marker>
                <c:cat>
                  <c:numRef>
                    <c:extLst>
                      <c:ext uri="{02D57815-91ED-43cb-92C2-25804820EDAC}">
                        <c15:formulaRef>
                          <c15:sqref>'Simul Evolution dette'!$B$2:$L$2</c15:sqref>
                        </c15:formulaRef>
                      </c:ext>
                    </c:extLst>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extLst>
                      <c:ext uri="{02D57815-91ED-43cb-92C2-25804820EDAC}">
                        <c15:formulaRef>
                          <c15:sqref>'Simul Evolution dette'!$B$16:$L$16</c15:sqref>
                        </c15:formulaRef>
                      </c:ext>
                    </c:extLst>
                    <c:numCache>
                      <c:formatCode>#\ ##0\ "€"</c:formatCode>
                      <c:ptCount val="11"/>
                      <c:pt idx="0" formatCode="_(&quot;€&quot;* #,##0.00_);_(&quot;€&quot;* \(#,##0.00\);_(&quot;€&quot;* &quot;-&quot;??_);_(@_)">
                        <c:v>3900862.660000002</c:v>
                      </c:pt>
                      <c:pt idx="1">
                        <c:v>3829000</c:v>
                      </c:pt>
                      <c:pt idx="2">
                        <c:v>3746244.950000003</c:v>
                      </c:pt>
                      <c:pt idx="3">
                        <c:v>3251247.959999999</c:v>
                      </c:pt>
                      <c:pt idx="4">
                        <c:v>2761669.8599999975</c:v>
                      </c:pt>
                      <c:pt idx="5">
                        <c:v>4311651.32</c:v>
                      </c:pt>
                      <c:pt idx="6">
                        <c:v>3256762.92</c:v>
                      </c:pt>
                      <c:pt idx="7">
                        <c:v>1500000</c:v>
                      </c:pt>
                      <c:pt idx="8">
                        <c:v>1500000</c:v>
                      </c:pt>
                      <c:pt idx="9">
                        <c:v>1500000</c:v>
                      </c:pt>
                      <c:pt idx="10">
                        <c:v>1500000</c:v>
                      </c:pt>
                    </c:numCache>
                  </c:numRef>
                </c:val>
                <c:smooth val="0"/>
                <c:extLst>
                  <c:ext xmlns:c16="http://schemas.microsoft.com/office/drawing/2014/chart" uri="{C3380CC4-5D6E-409C-BE32-E72D297353CC}">
                    <c16:uniqueId val="{0000000E-3ED2-4C85-9183-239381055D91}"/>
                  </c:ext>
                </c:extLst>
              </c15:ser>
            </c15:filteredLineSeries>
          </c:ext>
        </c:extLst>
      </c:lineChart>
      <c:lineChart>
        <c:grouping val="standard"/>
        <c:varyColors val="0"/>
        <c:ser>
          <c:idx val="15"/>
          <c:order val="15"/>
          <c:tx>
            <c:strRef>
              <c:f>'Simul Evolution dette'!$A$18</c:f>
              <c:strCache>
                <c:ptCount val="1"/>
                <c:pt idx="0">
                  <c:v>Capacité de désendettement</c:v>
                </c:pt>
              </c:strCache>
            </c:strRef>
          </c:tx>
          <c:spPr>
            <a:ln w="28575" cap="rnd">
              <a:solidFill>
                <a:srgbClr val="00B050"/>
              </a:solidFill>
              <a:round/>
            </a:ln>
            <a:effectLst/>
          </c:spPr>
          <c:marker>
            <c:symbol val="none"/>
          </c:marker>
          <c:cat>
            <c:numRef>
              <c:f>'Simul Evolution dette'!$B$2:$L$2</c:f>
              <c:numCache>
                <c:formatCode>General</c:formatCode>
                <c:ptCount val="11"/>
                <c:pt idx="0">
                  <c:v>2016</c:v>
                </c:pt>
                <c:pt idx="1">
                  <c:v>2017</c:v>
                </c:pt>
                <c:pt idx="2">
                  <c:v>2018</c:v>
                </c:pt>
                <c:pt idx="3">
                  <c:v>2019</c:v>
                </c:pt>
                <c:pt idx="4">
                  <c:v>2020</c:v>
                </c:pt>
                <c:pt idx="5">
                  <c:v>2021</c:v>
                </c:pt>
                <c:pt idx="6">
                  <c:v>2022</c:v>
                </c:pt>
                <c:pt idx="7">
                  <c:v>2023</c:v>
                </c:pt>
                <c:pt idx="8">
                  <c:v>2024</c:v>
                </c:pt>
                <c:pt idx="9">
                  <c:v>2025</c:v>
                </c:pt>
                <c:pt idx="10">
                  <c:v>2026</c:v>
                </c:pt>
              </c:numCache>
            </c:numRef>
          </c:cat>
          <c:val>
            <c:numRef>
              <c:f>'Simul Evolution dette'!$B$18:$L$18</c:f>
              <c:numCache>
                <c:formatCode>0.00</c:formatCode>
                <c:ptCount val="11"/>
                <c:pt idx="0">
                  <c:v>1.8146779717694539</c:v>
                </c:pt>
                <c:pt idx="1">
                  <c:v>1.6321046644032386</c:v>
                </c:pt>
                <c:pt idx="2">
                  <c:v>1.9498726317936026</c:v>
                </c:pt>
                <c:pt idx="3">
                  <c:v>2.4747817019776006</c:v>
                </c:pt>
                <c:pt idx="4">
                  <c:v>2.9050890898306028</c:v>
                </c:pt>
                <c:pt idx="5">
                  <c:v>1.6089089295838512</c:v>
                </c:pt>
                <c:pt idx="6">
                  <c:v>1.8049529807346245</c:v>
                </c:pt>
                <c:pt idx="7">
                  <c:v>4.6358248399999997</c:v>
                </c:pt>
                <c:pt idx="8">
                  <c:v>5.3400096533333334</c:v>
                </c:pt>
                <c:pt idx="9">
                  <c:v>6.0149529799999994</c:v>
                </c:pt>
                <c:pt idx="10">
                  <c:v>6.7228470866666656</c:v>
                </c:pt>
              </c:numCache>
            </c:numRef>
          </c:val>
          <c:smooth val="0"/>
          <c:extLst>
            <c:ext xmlns:c16="http://schemas.microsoft.com/office/drawing/2014/chart" uri="{C3380CC4-5D6E-409C-BE32-E72D297353CC}">
              <c16:uniqueId val="{00000002-3ED2-4C85-9183-239381055D91}"/>
            </c:ext>
          </c:extLst>
        </c:ser>
        <c:dLbls>
          <c:showLegendKey val="0"/>
          <c:showVal val="0"/>
          <c:showCatName val="0"/>
          <c:showSerName val="0"/>
          <c:showPercent val="0"/>
          <c:showBubbleSize val="0"/>
        </c:dLbls>
        <c:marker val="1"/>
        <c:smooth val="0"/>
        <c:axId val="537409504"/>
        <c:axId val="537402016"/>
      </c:lineChart>
      <c:catAx>
        <c:axId val="164471600"/>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471184"/>
        <c:crosses val="autoZero"/>
        <c:auto val="1"/>
        <c:lblAlgn val="ctr"/>
        <c:lblOffset val="100"/>
        <c:noMultiLvlLbl val="0"/>
      </c:catAx>
      <c:valAx>
        <c:axId val="164471184"/>
        <c:scaling>
          <c:orientation val="minMax"/>
        </c:scaling>
        <c:delete val="0"/>
        <c:axPos val="l"/>
        <c:majorGridlines>
          <c:spPr>
            <a:ln w="9525" cap="flat" cmpd="sng" algn="ctr">
              <a:solidFill>
                <a:schemeClr val="tx1">
                  <a:lumMod val="15000"/>
                  <a:lumOff val="85000"/>
                </a:schemeClr>
              </a:solidFill>
              <a:round/>
            </a:ln>
            <a:effectLst/>
          </c:spPr>
        </c:majorGridlines>
        <c:numFmt formatCode="_-* #,\ ###,##0\ [$€-40C]_-;\-* #,##0\ [$€-40C]_-;_-* &quot;-&quot;\ [$€-40C]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4471600"/>
        <c:crosses val="autoZero"/>
        <c:crossBetween val="between"/>
      </c:valAx>
      <c:valAx>
        <c:axId val="537402016"/>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37409504"/>
        <c:crosses val="max"/>
        <c:crossBetween val="between"/>
      </c:valAx>
      <c:catAx>
        <c:axId val="537409504"/>
        <c:scaling>
          <c:orientation val="minMax"/>
        </c:scaling>
        <c:delete val="1"/>
        <c:axPos val="b"/>
        <c:numFmt formatCode="General" sourceLinked="1"/>
        <c:majorTickMark val="out"/>
        <c:minorTickMark val="none"/>
        <c:tickLblPos val="nextTo"/>
        <c:crossAx val="5374020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5"/>
          <c:order val="5"/>
          <c:tx>
            <c:strRef>
              <c:f>Graphiques!$B$8</c:f>
              <c:strCache>
                <c:ptCount val="1"/>
                <c:pt idx="0">
                  <c:v>Epargne brute hors exceptionnel</c:v>
                </c:pt>
              </c:strCache>
            </c:strRef>
          </c:tx>
          <c:spPr>
            <a:solidFill>
              <a:schemeClr val="accent6"/>
            </a:solidFill>
            <a:ln>
              <a:noFill/>
            </a:ln>
            <a:effectLst/>
          </c:spPr>
          <c:invertIfNegative val="0"/>
          <c:cat>
            <c:strRef>
              <c:f>Graphiques!$C$2:$J$2</c:f>
              <c:strCache>
                <c:ptCount val="8"/>
                <c:pt idx="0">
                  <c:v>2016</c:v>
                </c:pt>
                <c:pt idx="1">
                  <c:v>2017</c:v>
                </c:pt>
                <c:pt idx="2">
                  <c:v>2018</c:v>
                </c:pt>
                <c:pt idx="3">
                  <c:v>2019</c:v>
                </c:pt>
                <c:pt idx="4">
                  <c:v>2020</c:v>
                </c:pt>
                <c:pt idx="5">
                  <c:v>2021</c:v>
                </c:pt>
                <c:pt idx="6">
                  <c:v>Projection 2022</c:v>
                </c:pt>
                <c:pt idx="7">
                  <c:v>Prospective 2023</c:v>
                </c:pt>
              </c:strCache>
              <c:extLst/>
            </c:strRef>
          </c:cat>
          <c:val>
            <c:numRef>
              <c:f>Graphiques!$C$8:$J$8</c:f>
              <c:numCache>
                <c:formatCode>_-* #\ ##0\ "€"_-;\-* #\ ##0\ "€"_-;_-* "-"??\ "€"_-;_-@_-</c:formatCode>
                <c:ptCount val="8"/>
                <c:pt idx="0">
                  <c:v>3743607.290000001</c:v>
                </c:pt>
                <c:pt idx="1">
                  <c:v>3655474.7500000019</c:v>
                </c:pt>
                <c:pt idx="2">
                  <c:v>3531308.2200000025</c:v>
                </c:pt>
                <c:pt idx="3">
                  <c:v>2275850.1500000004</c:v>
                </c:pt>
                <c:pt idx="4">
                  <c:v>2438432.0699999984</c:v>
                </c:pt>
                <c:pt idx="5">
                  <c:v>3589603.9399999995</c:v>
                </c:pt>
                <c:pt idx="6">
                  <c:v>2112570.2699999996</c:v>
                </c:pt>
                <c:pt idx="7">
                  <c:v>864399.61699999869</c:v>
                </c:pt>
              </c:numCache>
              <c:extLst/>
            </c:numRef>
          </c:val>
          <c:extLst>
            <c:ext xmlns:c16="http://schemas.microsoft.com/office/drawing/2014/chart" uri="{C3380CC4-5D6E-409C-BE32-E72D297353CC}">
              <c16:uniqueId val="{00000000-E9A1-4570-BD07-83FEABDB455F}"/>
            </c:ext>
          </c:extLst>
        </c:ser>
        <c:ser>
          <c:idx val="6"/>
          <c:order val="6"/>
          <c:tx>
            <c:strRef>
              <c:f>Graphiques!$B$9</c:f>
              <c:strCache>
                <c:ptCount val="1"/>
                <c:pt idx="0">
                  <c:v>Résultat exceptionnel</c:v>
                </c:pt>
              </c:strCache>
            </c:strRef>
          </c:tx>
          <c:spPr>
            <a:solidFill>
              <a:schemeClr val="accent1">
                <a:lumMod val="60000"/>
              </a:schemeClr>
            </a:solidFill>
            <a:ln>
              <a:noFill/>
            </a:ln>
            <a:effectLst/>
          </c:spPr>
          <c:invertIfNegative val="0"/>
          <c:cat>
            <c:strRef>
              <c:f>Graphiques!$C$2:$J$2</c:f>
              <c:strCache>
                <c:ptCount val="8"/>
                <c:pt idx="0">
                  <c:v>2016</c:v>
                </c:pt>
                <c:pt idx="1">
                  <c:v>2017</c:v>
                </c:pt>
                <c:pt idx="2">
                  <c:v>2018</c:v>
                </c:pt>
                <c:pt idx="3">
                  <c:v>2019</c:v>
                </c:pt>
                <c:pt idx="4">
                  <c:v>2020</c:v>
                </c:pt>
                <c:pt idx="5">
                  <c:v>2021</c:v>
                </c:pt>
                <c:pt idx="6">
                  <c:v>Projection 2022</c:v>
                </c:pt>
                <c:pt idx="7">
                  <c:v>Prospective 2023</c:v>
                </c:pt>
              </c:strCache>
              <c:extLst/>
            </c:strRef>
          </c:cat>
          <c:val>
            <c:numRef>
              <c:f>Graphiques!$C$9:$J$9</c:f>
              <c:numCache>
                <c:formatCode>_-* #\ ##0\ "€"_-;\-* #\ ##0\ "€"_-;_-* "-"??\ "€"_-;_-@_-</c:formatCode>
                <c:ptCount val="8"/>
                <c:pt idx="0">
                  <c:v>156955.01999999999</c:v>
                </c:pt>
                <c:pt idx="1">
                  <c:v>173525.25</c:v>
                </c:pt>
                <c:pt idx="2">
                  <c:v>214936.73</c:v>
                </c:pt>
                <c:pt idx="3">
                  <c:v>975397.80999999994</c:v>
                </c:pt>
                <c:pt idx="4">
                  <c:v>323237.79000000004</c:v>
                </c:pt>
                <c:pt idx="5">
                  <c:v>722047.38</c:v>
                </c:pt>
                <c:pt idx="6">
                  <c:v>645000</c:v>
                </c:pt>
                <c:pt idx="7">
                  <c:v>455000</c:v>
                </c:pt>
              </c:numCache>
              <c:extLst/>
            </c:numRef>
          </c:val>
          <c:extLst>
            <c:ext xmlns:c16="http://schemas.microsoft.com/office/drawing/2014/chart" uri="{C3380CC4-5D6E-409C-BE32-E72D297353CC}">
              <c16:uniqueId val="{00000001-E9A1-4570-BD07-83FEABDB455F}"/>
            </c:ext>
          </c:extLst>
        </c:ser>
        <c:dLbls>
          <c:showLegendKey val="0"/>
          <c:showVal val="0"/>
          <c:showCatName val="0"/>
          <c:showSerName val="0"/>
          <c:showPercent val="0"/>
          <c:showBubbleSize val="0"/>
        </c:dLbls>
        <c:gapWidth val="150"/>
        <c:overlap val="100"/>
        <c:axId val="19680415"/>
        <c:axId val="19675839"/>
        <c:extLst>
          <c:ext xmlns:c15="http://schemas.microsoft.com/office/drawing/2012/chart" uri="{02D57815-91ED-43cb-92C2-25804820EDAC}">
            <c15:filteredBarSeries>
              <c15:ser>
                <c:idx val="0"/>
                <c:order val="0"/>
                <c:tx>
                  <c:strRef>
                    <c:extLst>
                      <c:ext uri="{02D57815-91ED-43cb-92C2-25804820EDAC}">
                        <c15:formulaRef>
                          <c15:sqref>Graphiques!$B$3</c15:sqref>
                        </c15:formulaRef>
                      </c:ext>
                    </c:extLst>
                    <c:strCache>
                      <c:ptCount val="1"/>
                      <c:pt idx="0">
                        <c:v>Recettes réelles hors exceptionnel</c:v>
                      </c:pt>
                    </c:strCache>
                  </c:strRef>
                </c:tx>
                <c:spPr>
                  <a:solidFill>
                    <a:schemeClr val="accent1"/>
                  </a:solidFill>
                  <a:ln>
                    <a:noFill/>
                  </a:ln>
                  <a:effectLst/>
                </c:spPr>
                <c:invertIfNegative val="0"/>
                <c:cat>
                  <c:strRef>
                    <c:extLst>
                      <c:ex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c:ext uri="{02D57815-91ED-43cb-92C2-25804820EDAC}">
                        <c15:formulaRef>
                          <c15:sqref>Graphiques!$C$3:$J$3</c15:sqref>
                        </c15:formulaRef>
                      </c:ext>
                    </c:extLst>
                    <c:numCache>
                      <c:formatCode>_-* #\ ##0\ "€"_-;\-* #\ ##0\ "€"_-;_-* "-"??\ "€"_-;_-@_-</c:formatCode>
                      <c:ptCount val="8"/>
                      <c:pt idx="0">
                        <c:v>17821178.32</c:v>
                      </c:pt>
                      <c:pt idx="1">
                        <c:v>17767869.620000001</c:v>
                      </c:pt>
                      <c:pt idx="2">
                        <c:v>16332966.570000002</c:v>
                      </c:pt>
                      <c:pt idx="3">
                        <c:v>16091046.290000001</c:v>
                      </c:pt>
                      <c:pt idx="4">
                        <c:v>15603771.859999998</c:v>
                      </c:pt>
                      <c:pt idx="5">
                        <c:v>17612367.800000001</c:v>
                      </c:pt>
                      <c:pt idx="6">
                        <c:v>17846618</c:v>
                      </c:pt>
                      <c:pt idx="7">
                        <c:v>18188499.616999999</c:v>
                      </c:pt>
                    </c:numCache>
                  </c:numRef>
                </c:val>
                <c:extLst>
                  <c:ext xmlns:c16="http://schemas.microsoft.com/office/drawing/2014/chart" uri="{C3380CC4-5D6E-409C-BE32-E72D297353CC}">
                    <c16:uniqueId val="{00000002-E9A1-4570-BD07-83FEABDB455F}"/>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Graphiques!$B$4</c15:sqref>
                        </c15:formulaRef>
                      </c:ext>
                    </c:extLst>
                    <c:strCache>
                      <c:ptCount val="1"/>
                      <c:pt idx="0">
                        <c:v>Remboursement capital de la dette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Graphiques!$C$4:$J$4</c15:sqref>
                        </c15:formulaRef>
                      </c:ext>
                    </c:extLst>
                    <c:numCache>
                      <c:formatCode>_-* #\ ##0\ "€"_-;\-* #\ ##0\ "€"_-;_-* "-"??\ "€"_-;_-@_-</c:formatCode>
                      <c:ptCount val="8"/>
                      <c:pt idx="0">
                        <c:v>649987.89</c:v>
                      </c:pt>
                      <c:pt idx="1">
                        <c:v>829480.7799999998</c:v>
                      </c:pt>
                      <c:pt idx="2">
                        <c:v>943343.83999999985</c:v>
                      </c:pt>
                      <c:pt idx="3">
                        <c:v>1058571.5699999998</c:v>
                      </c:pt>
                      <c:pt idx="4">
                        <c:v>1123231.98</c:v>
                      </c:pt>
                      <c:pt idx="5">
                        <c:v>1085842.67</c:v>
                      </c:pt>
                      <c:pt idx="6">
                        <c:v>1058750.3699999999</c:v>
                      </c:pt>
                      <c:pt idx="7">
                        <c:v>924538.12999999989</c:v>
                      </c:pt>
                    </c:numCache>
                  </c:numRef>
                </c:val>
                <c:extLst xmlns:c15="http://schemas.microsoft.com/office/drawing/2012/chart">
                  <c:ext xmlns:c16="http://schemas.microsoft.com/office/drawing/2014/chart" uri="{C3380CC4-5D6E-409C-BE32-E72D297353CC}">
                    <c16:uniqueId val="{00000003-E9A1-4570-BD07-83FEABDB455F}"/>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Graphiques!$B$5</c15:sqref>
                        </c15:formulaRef>
                      </c:ext>
                    </c:extLst>
                    <c:strCache>
                      <c:ptCount val="1"/>
                      <c:pt idx="0">
                        <c:v>Nouveau emprunts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Graphiques!$C$5:$J$5</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4-E9A1-4570-BD07-83FEABDB455F}"/>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Graphiques!$B$6</c15:sqref>
                        </c15:formulaRef>
                      </c:ext>
                    </c:extLst>
                    <c:strCache>
                      <c:ptCount val="1"/>
                      <c:pt idx="0">
                        <c:v>Dépenses réelles hors exceptionnel</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Graphiques!$C$6:$J$6</c15:sqref>
                        </c15:formulaRef>
                      </c:ext>
                    </c:extLst>
                    <c:numCache>
                      <c:formatCode>_-* #\ ##0\ "€"_-;\-* #\ ##0\ "€"_-;_-* "-"??\ "€"_-;_-@_-</c:formatCode>
                      <c:ptCount val="8"/>
                      <c:pt idx="0">
                        <c:v>14077571.029999999</c:v>
                      </c:pt>
                      <c:pt idx="1">
                        <c:v>14112394.869999999</c:v>
                      </c:pt>
                      <c:pt idx="2">
                        <c:v>12801658.35</c:v>
                      </c:pt>
                      <c:pt idx="3">
                        <c:v>13815196.140000001</c:v>
                      </c:pt>
                      <c:pt idx="4">
                        <c:v>13165339.789999999</c:v>
                      </c:pt>
                      <c:pt idx="5">
                        <c:v>14022763.860000001</c:v>
                      </c:pt>
                      <c:pt idx="6">
                        <c:v>15734047.73</c:v>
                      </c:pt>
                      <c:pt idx="7">
                        <c:v>17324100</c:v>
                      </c:pt>
                    </c:numCache>
                  </c:numRef>
                </c:val>
                <c:extLst xmlns:c15="http://schemas.microsoft.com/office/drawing/2012/chart">
                  <c:ext xmlns:c16="http://schemas.microsoft.com/office/drawing/2014/chart" uri="{C3380CC4-5D6E-409C-BE32-E72D297353CC}">
                    <c16:uniqueId val="{00000005-E9A1-4570-BD07-83FEABDB455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Graphiques!$B$7</c15:sqref>
                        </c15:formulaRef>
                      </c:ext>
                    </c:extLst>
                    <c:strCache>
                      <c:ptCount val="1"/>
                      <c:pt idx="0">
                        <c:v>Dépenses réelles + dette</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Graphiques!$C$7:$J$7</c15:sqref>
                        </c15:formulaRef>
                      </c:ext>
                    </c:extLst>
                    <c:numCache>
                      <c:formatCode>_-* #\ ##0\ "€"_-;\-* #\ ##0\ "€"_-;_-* "-"??\ "€"_-;_-@_-</c:formatCode>
                      <c:ptCount val="8"/>
                      <c:pt idx="0">
                        <c:v>14727558.92</c:v>
                      </c:pt>
                      <c:pt idx="1">
                        <c:v>14941875.649999999</c:v>
                      </c:pt>
                      <c:pt idx="2">
                        <c:v>13745002.189999999</c:v>
                      </c:pt>
                      <c:pt idx="3">
                        <c:v>14873767.710000001</c:v>
                      </c:pt>
                      <c:pt idx="4">
                        <c:v>14288571.77</c:v>
                      </c:pt>
                      <c:pt idx="5">
                        <c:v>15108606.530000001</c:v>
                      </c:pt>
                      <c:pt idx="6">
                        <c:v>16792798.100000001</c:v>
                      </c:pt>
                      <c:pt idx="7">
                        <c:v>18248638.129999999</c:v>
                      </c:pt>
                    </c:numCache>
                  </c:numRef>
                </c:val>
                <c:extLst xmlns:c15="http://schemas.microsoft.com/office/drawing/2012/chart">
                  <c:ext xmlns:c16="http://schemas.microsoft.com/office/drawing/2014/chart" uri="{C3380CC4-5D6E-409C-BE32-E72D297353CC}">
                    <c16:uniqueId val="{00000006-E9A1-4570-BD07-83FEABDB455F}"/>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Graphiques!$B$10</c15:sqref>
                        </c15:formulaRef>
                      </c:ext>
                    </c:extLst>
                    <c:strCache>
                      <c:ptCount val="1"/>
                      <c:pt idx="0">
                        <c:v>Evolution épargne nette hors exceptionnel</c:v>
                      </c:pt>
                    </c:strCache>
                  </c:strRef>
                </c:tx>
                <c:spPr>
                  <a:solidFill>
                    <a:schemeClr val="accent2">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Graphiques!$C$10:$J$10</c15:sqref>
                        </c15:formulaRef>
                      </c:ext>
                    </c:extLst>
                    <c:numCache>
                      <c:formatCode>_-* #\ ##0\ "€"_-;\-* #\ ##0\ "€"_-;_-* "-"??\ "€"_-;_-@_-</c:formatCode>
                      <c:ptCount val="8"/>
                      <c:pt idx="0">
                        <c:v>3093619.4000000004</c:v>
                      </c:pt>
                      <c:pt idx="1">
                        <c:v>2825993.9700000025</c:v>
                      </c:pt>
                      <c:pt idx="2">
                        <c:v>2587964.3800000027</c:v>
                      </c:pt>
                      <c:pt idx="3">
                        <c:v>1217278.58</c:v>
                      </c:pt>
                      <c:pt idx="4">
                        <c:v>1315200.089999998</c:v>
                      </c:pt>
                      <c:pt idx="5">
                        <c:v>2503761.2699999996</c:v>
                      </c:pt>
                      <c:pt idx="6">
                        <c:v>1053819.8999999985</c:v>
                      </c:pt>
                      <c:pt idx="7">
                        <c:v>-60138.513000000268</c:v>
                      </c:pt>
                    </c:numCache>
                  </c:numRef>
                </c:val>
                <c:extLst xmlns:c15="http://schemas.microsoft.com/office/drawing/2012/chart">
                  <c:ext xmlns:c16="http://schemas.microsoft.com/office/drawing/2014/chart" uri="{C3380CC4-5D6E-409C-BE32-E72D297353CC}">
                    <c16:uniqueId val="{00000007-E9A1-4570-BD07-83FEABDB455F}"/>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Graphiques!$B$11</c15:sqref>
                        </c15:formulaRef>
                      </c:ext>
                    </c:extLst>
                    <c:strCache>
                      <c:ptCount val="1"/>
                      <c:pt idx="0">
                        <c:v>Annuités nouveaux emprunts</c:v>
                      </c:pt>
                    </c:strCache>
                  </c:strRef>
                </c:tx>
                <c:spPr>
                  <a:solidFill>
                    <a:schemeClr val="accent3">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Graphiques!$C$11:$J$11</c15:sqref>
                        </c15:formulaRef>
                      </c:ext>
                    </c:extLst>
                    <c:numCache>
                      <c:formatCode>General</c:formatCode>
                      <c:ptCount val="8"/>
                    </c:numCache>
                  </c:numRef>
                </c:val>
                <c:extLst xmlns:c15="http://schemas.microsoft.com/office/drawing/2012/chart">
                  <c:ext xmlns:c16="http://schemas.microsoft.com/office/drawing/2014/chart" uri="{C3380CC4-5D6E-409C-BE32-E72D297353CC}">
                    <c16:uniqueId val="{00000008-E9A1-4570-BD07-83FEABDB455F}"/>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Graphiques!$B$12</c15:sqref>
                        </c15:formulaRef>
                      </c:ext>
                    </c:extLst>
                    <c:strCache>
                      <c:ptCount val="1"/>
                      <c:pt idx="0">
                        <c:v>Recettes exceptionnelles</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Graphiques!$C$12:$J$12</c15:sqref>
                        </c15:formulaRef>
                      </c:ext>
                    </c:extLst>
                    <c:numCache>
                      <c:formatCode>_-* #\ ##0\ "€"_-;\-* #\ ##0\ "€"_-;_-* "-"??\ "€"_-;_-@_-</c:formatCode>
                      <c:ptCount val="8"/>
                      <c:pt idx="0">
                        <c:v>197493.09</c:v>
                      </c:pt>
                      <c:pt idx="1">
                        <c:v>207376.97</c:v>
                      </c:pt>
                      <c:pt idx="2">
                        <c:v>214936.73</c:v>
                      </c:pt>
                      <c:pt idx="3">
                        <c:v>1020519.19</c:v>
                      </c:pt>
                      <c:pt idx="4">
                        <c:v>349516.53</c:v>
                      </c:pt>
                      <c:pt idx="5">
                        <c:v>740317.57</c:v>
                      </c:pt>
                      <c:pt idx="6">
                        <c:v>665000</c:v>
                      </c:pt>
                      <c:pt idx="7">
                        <c:v>475000</c:v>
                      </c:pt>
                    </c:numCache>
                  </c:numRef>
                </c:val>
                <c:extLst xmlns:c15="http://schemas.microsoft.com/office/drawing/2012/chart">
                  <c:ext xmlns:c16="http://schemas.microsoft.com/office/drawing/2014/chart" uri="{C3380CC4-5D6E-409C-BE32-E72D297353CC}">
                    <c16:uniqueId val="{00000009-E9A1-4570-BD07-83FEABDB455F}"/>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Graphiques!$B$13</c15:sqref>
                        </c15:formulaRef>
                      </c:ext>
                    </c:extLst>
                    <c:strCache>
                      <c:ptCount val="1"/>
                      <c:pt idx="0">
                        <c:v>Total EN + Rexc + Annuit</c:v>
                      </c:pt>
                    </c:strCache>
                  </c:strRef>
                </c:tx>
                <c:spPr>
                  <a:solidFill>
                    <a:schemeClr val="accent5">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Graphiques!$C$2:$J$2</c15:sqref>
                        </c15:formulaRef>
                      </c:ext>
                    </c:extLst>
                    <c:strCache>
                      <c:ptCount val="8"/>
                      <c:pt idx="0">
                        <c:v>2016</c:v>
                      </c:pt>
                      <c:pt idx="1">
                        <c:v>2017</c:v>
                      </c:pt>
                      <c:pt idx="2">
                        <c:v>2018</c:v>
                      </c:pt>
                      <c:pt idx="3">
                        <c:v>2019</c:v>
                      </c:pt>
                      <c:pt idx="4">
                        <c:v>2020</c:v>
                      </c:pt>
                      <c:pt idx="5">
                        <c:v>2021</c:v>
                      </c:pt>
                      <c:pt idx="6">
                        <c:v>Projection 2022</c:v>
                      </c:pt>
                      <c:pt idx="7">
                        <c:v>Prospective 2023</c:v>
                      </c:pt>
                    </c:strCache>
                  </c:strRef>
                </c:cat>
                <c:val>
                  <c:numRef>
                    <c:extLst xmlns:c15="http://schemas.microsoft.com/office/drawing/2012/chart">
                      <c:ext xmlns:c15="http://schemas.microsoft.com/office/drawing/2012/chart" uri="{02D57815-91ED-43cb-92C2-25804820EDAC}">
                        <c15:formulaRef>
                          <c15:sqref>Graphiques!$C$13:$J$13</c15:sqref>
                        </c15:formulaRef>
                      </c:ext>
                    </c:extLst>
                    <c:numCache>
                      <c:formatCode>_-* #\ ##0\ "€"_-;\-* #\ ##0\ "€"_-;_-* "-"??\ "€"_-;_-@_-</c:formatCode>
                      <c:ptCount val="8"/>
                      <c:pt idx="0">
                        <c:v>3291112.49</c:v>
                      </c:pt>
                      <c:pt idx="1">
                        <c:v>3033370.9400000027</c:v>
                      </c:pt>
                      <c:pt idx="2">
                        <c:v>2802901.1100000027</c:v>
                      </c:pt>
                      <c:pt idx="3">
                        <c:v>2237797.77</c:v>
                      </c:pt>
                      <c:pt idx="4">
                        <c:v>1664716.619999998</c:v>
                      </c:pt>
                      <c:pt idx="5">
                        <c:v>3244078.8399999994</c:v>
                      </c:pt>
                      <c:pt idx="6">
                        <c:v>1718819.8999999985</c:v>
                      </c:pt>
                      <c:pt idx="7">
                        <c:v>414861.48699999973</c:v>
                      </c:pt>
                    </c:numCache>
                  </c:numRef>
                </c:val>
                <c:extLst xmlns:c15="http://schemas.microsoft.com/office/drawing/2012/chart">
                  <c:ext xmlns:c16="http://schemas.microsoft.com/office/drawing/2014/chart" uri="{C3380CC4-5D6E-409C-BE32-E72D297353CC}">
                    <c16:uniqueId val="{0000000A-E9A1-4570-BD07-83FEABDB455F}"/>
                  </c:ext>
                </c:extLst>
              </c15:ser>
            </c15:filteredBarSeries>
          </c:ext>
        </c:extLst>
      </c:barChart>
      <c:catAx>
        <c:axId val="19680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675839"/>
        <c:crosses val="autoZero"/>
        <c:auto val="1"/>
        <c:lblAlgn val="ctr"/>
        <c:lblOffset val="100"/>
        <c:noMultiLvlLbl val="0"/>
      </c:catAx>
      <c:valAx>
        <c:axId val="19675839"/>
        <c:scaling>
          <c:orientation val="minMax"/>
        </c:scaling>
        <c:delete val="0"/>
        <c:axPos val="l"/>
        <c:majorGridlines>
          <c:spPr>
            <a:ln w="9525" cap="flat" cmpd="sng" algn="ctr">
              <a:solidFill>
                <a:schemeClr val="tx1">
                  <a:lumMod val="15000"/>
                  <a:lumOff val="85000"/>
                </a:schemeClr>
              </a:solidFill>
              <a:round/>
            </a:ln>
            <a:effectLst/>
          </c:spPr>
        </c:majorGridlines>
        <c:numFmt formatCode="_-* #\ ###\ ##0\ &quot;€&quot;_-;\-* #\ ##0\ &quot;€&quot;_-;_-* &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9680415"/>
        <c:crosses val="autoZero"/>
        <c:crossBetween val="between"/>
        <c:majorUnit val="5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6FDA0-5898-4C76-9F56-34ADEE5EF6D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fr-FR"/>
        </a:p>
      </dgm:t>
    </dgm:pt>
    <dgm:pt modelId="{2B2CCB41-1C1E-4ED7-864B-F08B7D13DF6A}">
      <dgm:prSet phldrT="[Texte]" custT="1"/>
      <dgm:spPr/>
      <dgm:t>
        <a:bodyPr/>
        <a:lstStyle/>
        <a:p>
          <a:r>
            <a:rPr lang="fr-FR" sz="3600" dirty="0"/>
            <a:t>Emplois permanents pourvus ou à pourvoir, dont….</a:t>
          </a:r>
        </a:p>
      </dgm:t>
    </dgm:pt>
    <dgm:pt modelId="{920345AF-9B8D-4A7C-A312-CD1CF510A78D}" type="parTrans" cxnId="{ACD98129-5734-40EE-B20E-6AA19FDCE8B5}">
      <dgm:prSet/>
      <dgm:spPr/>
      <dgm:t>
        <a:bodyPr/>
        <a:lstStyle/>
        <a:p>
          <a:endParaRPr lang="fr-FR"/>
        </a:p>
      </dgm:t>
    </dgm:pt>
    <dgm:pt modelId="{56BF8145-E6FB-4D80-88A1-3B2F74CFC187}" type="sibTrans" cxnId="{ACD98129-5734-40EE-B20E-6AA19FDCE8B5}">
      <dgm:prSet/>
      <dgm:spPr/>
      <dgm:t>
        <a:bodyPr/>
        <a:lstStyle/>
        <a:p>
          <a:endParaRPr lang="fr-FR"/>
        </a:p>
      </dgm:t>
    </dgm:pt>
    <dgm:pt modelId="{49F9D290-1627-4EE4-BB56-F17121A2A85B}">
      <dgm:prSet phldrT="[Texte]" custT="1"/>
      <dgm:spPr/>
      <dgm:t>
        <a:bodyPr/>
        <a:lstStyle/>
        <a:p>
          <a:r>
            <a:rPr lang="fr-FR" sz="3600" dirty="0"/>
            <a:t>À temps complet, et …</a:t>
          </a:r>
        </a:p>
      </dgm:t>
    </dgm:pt>
    <dgm:pt modelId="{D5312F9E-945C-4EB3-B40E-9713F938EDDC}" type="parTrans" cxnId="{9002C320-2B6C-4954-9035-C0EF0099CA1B}">
      <dgm:prSet/>
      <dgm:spPr/>
      <dgm:t>
        <a:bodyPr/>
        <a:lstStyle/>
        <a:p>
          <a:endParaRPr lang="fr-FR"/>
        </a:p>
      </dgm:t>
    </dgm:pt>
    <dgm:pt modelId="{8A70FE67-EF4D-4098-9557-A7B86E59512E}" type="sibTrans" cxnId="{9002C320-2B6C-4954-9035-C0EF0099CA1B}">
      <dgm:prSet/>
      <dgm:spPr/>
      <dgm:t>
        <a:bodyPr/>
        <a:lstStyle/>
        <a:p>
          <a:endParaRPr lang="fr-FR"/>
        </a:p>
      </dgm:t>
    </dgm:pt>
    <dgm:pt modelId="{A4B2276B-661D-4AF1-B905-0787B5D387E2}">
      <dgm:prSet phldrT="[Texte]" custT="1"/>
      <dgm:spPr/>
      <dgm:t>
        <a:bodyPr/>
        <a:lstStyle/>
        <a:p>
          <a:r>
            <a:rPr lang="fr-FR" sz="3600" dirty="0"/>
            <a:t>À temps non complet,</a:t>
          </a:r>
        </a:p>
      </dgm:t>
    </dgm:pt>
    <dgm:pt modelId="{5A90A32E-5422-4A74-9B85-B37C29A72F01}" type="parTrans" cxnId="{D95F490A-BEEE-4B06-AF58-6C5F366654EA}">
      <dgm:prSet/>
      <dgm:spPr/>
      <dgm:t>
        <a:bodyPr/>
        <a:lstStyle/>
        <a:p>
          <a:endParaRPr lang="fr-FR"/>
        </a:p>
      </dgm:t>
    </dgm:pt>
    <dgm:pt modelId="{00C972E3-27DC-41B4-9BEB-A2586255FDFD}" type="sibTrans" cxnId="{D95F490A-BEEE-4B06-AF58-6C5F366654EA}">
      <dgm:prSet/>
      <dgm:spPr/>
      <dgm:t>
        <a:bodyPr/>
        <a:lstStyle/>
        <a:p>
          <a:endParaRPr lang="fr-FR"/>
        </a:p>
      </dgm:t>
    </dgm:pt>
    <dgm:pt modelId="{A0E53A66-E844-4F7C-B0DB-43285D7FE2A9}">
      <dgm:prSet/>
      <dgm:spPr/>
      <dgm:t>
        <a:bodyPr/>
        <a:lstStyle/>
        <a:p>
          <a:r>
            <a:rPr lang="fr-FR" dirty="0"/>
            <a:t>Équivalent temps plein.</a:t>
          </a:r>
        </a:p>
      </dgm:t>
    </dgm:pt>
    <dgm:pt modelId="{E73E8BD4-7FD2-42F6-96DE-916600D98C09}" type="parTrans" cxnId="{498981BB-AAFF-4432-96A1-0EDE3FE794A5}">
      <dgm:prSet/>
      <dgm:spPr/>
      <dgm:t>
        <a:bodyPr/>
        <a:lstStyle/>
        <a:p>
          <a:endParaRPr lang="fr-FR"/>
        </a:p>
      </dgm:t>
    </dgm:pt>
    <dgm:pt modelId="{E48DE4F8-F290-4C4D-86F8-261086F18996}" type="sibTrans" cxnId="{498981BB-AAFF-4432-96A1-0EDE3FE794A5}">
      <dgm:prSet/>
      <dgm:spPr/>
      <dgm:t>
        <a:bodyPr/>
        <a:lstStyle/>
        <a:p>
          <a:endParaRPr lang="fr-FR"/>
        </a:p>
      </dgm:t>
    </dgm:pt>
    <dgm:pt modelId="{75DAF5E6-E24E-4EE2-B765-B9F4E04F374A}" type="pres">
      <dgm:prSet presAssocID="{7E86FDA0-5898-4C76-9F56-34ADEE5EF6D2}" presName="Name0" presStyleCnt="0">
        <dgm:presLayoutVars>
          <dgm:chMax val="7"/>
          <dgm:chPref val="7"/>
          <dgm:dir/>
        </dgm:presLayoutVars>
      </dgm:prSet>
      <dgm:spPr/>
    </dgm:pt>
    <dgm:pt modelId="{87C127DB-6565-425B-958A-30EB85533F27}" type="pres">
      <dgm:prSet presAssocID="{7E86FDA0-5898-4C76-9F56-34ADEE5EF6D2}" presName="Name1" presStyleCnt="0"/>
      <dgm:spPr/>
    </dgm:pt>
    <dgm:pt modelId="{9E84CF36-B755-4180-B41D-0E11E60B8CFF}" type="pres">
      <dgm:prSet presAssocID="{7E86FDA0-5898-4C76-9F56-34ADEE5EF6D2}" presName="cycle" presStyleCnt="0"/>
      <dgm:spPr/>
    </dgm:pt>
    <dgm:pt modelId="{F1284A99-B990-45F9-A744-34CBBE812B22}" type="pres">
      <dgm:prSet presAssocID="{7E86FDA0-5898-4C76-9F56-34ADEE5EF6D2}" presName="srcNode" presStyleLbl="node1" presStyleIdx="0" presStyleCnt="4"/>
      <dgm:spPr/>
    </dgm:pt>
    <dgm:pt modelId="{74E07297-CE46-41EC-A1CB-94C8F4B2C5B4}" type="pres">
      <dgm:prSet presAssocID="{7E86FDA0-5898-4C76-9F56-34ADEE5EF6D2}" presName="conn" presStyleLbl="parChTrans1D2" presStyleIdx="0" presStyleCnt="1"/>
      <dgm:spPr/>
    </dgm:pt>
    <dgm:pt modelId="{AB012501-041E-47C5-9454-E33DB15BC21F}" type="pres">
      <dgm:prSet presAssocID="{7E86FDA0-5898-4C76-9F56-34ADEE5EF6D2}" presName="extraNode" presStyleLbl="node1" presStyleIdx="0" presStyleCnt="4"/>
      <dgm:spPr/>
    </dgm:pt>
    <dgm:pt modelId="{FEE9C5A3-F244-4718-B39A-64073D2D16BC}" type="pres">
      <dgm:prSet presAssocID="{7E86FDA0-5898-4C76-9F56-34ADEE5EF6D2}" presName="dstNode" presStyleLbl="node1" presStyleIdx="0" presStyleCnt="4"/>
      <dgm:spPr/>
    </dgm:pt>
    <dgm:pt modelId="{1C617041-F3EA-464B-ABA6-587B4F3A1D62}" type="pres">
      <dgm:prSet presAssocID="{2B2CCB41-1C1E-4ED7-864B-F08B7D13DF6A}" presName="text_1" presStyleLbl="node1" presStyleIdx="0" presStyleCnt="4" custScaleY="146839">
        <dgm:presLayoutVars>
          <dgm:bulletEnabled val="1"/>
        </dgm:presLayoutVars>
      </dgm:prSet>
      <dgm:spPr/>
    </dgm:pt>
    <dgm:pt modelId="{E21E5A8F-55A8-4B88-AFCC-AF9EF41A1E0C}" type="pres">
      <dgm:prSet presAssocID="{2B2CCB41-1C1E-4ED7-864B-F08B7D13DF6A}" presName="accent_1" presStyleCnt="0"/>
      <dgm:spPr/>
    </dgm:pt>
    <dgm:pt modelId="{EB631517-2235-41F8-BFF7-C3F1A7059878}" type="pres">
      <dgm:prSet presAssocID="{2B2CCB41-1C1E-4ED7-864B-F08B7D13DF6A}" presName="accentRepeatNode" presStyleLbl="solidFgAcc1" presStyleIdx="0" presStyleCnt="4"/>
      <dgm:spPr/>
    </dgm:pt>
    <dgm:pt modelId="{71AA73DF-DB9B-483F-A386-AB0814932BF9}" type="pres">
      <dgm:prSet presAssocID="{49F9D290-1627-4EE4-BB56-F17121A2A85B}" presName="text_2" presStyleLbl="node1" presStyleIdx="1" presStyleCnt="4">
        <dgm:presLayoutVars>
          <dgm:bulletEnabled val="1"/>
        </dgm:presLayoutVars>
      </dgm:prSet>
      <dgm:spPr/>
    </dgm:pt>
    <dgm:pt modelId="{02661260-2960-4C2E-A90C-DB54C9FAF014}" type="pres">
      <dgm:prSet presAssocID="{49F9D290-1627-4EE4-BB56-F17121A2A85B}" presName="accent_2" presStyleCnt="0"/>
      <dgm:spPr/>
    </dgm:pt>
    <dgm:pt modelId="{AAFABC42-D6D3-46F4-A5BD-5F811249521F}" type="pres">
      <dgm:prSet presAssocID="{49F9D290-1627-4EE4-BB56-F17121A2A85B}" presName="accentRepeatNode" presStyleLbl="solidFgAcc1" presStyleIdx="1" presStyleCnt="4"/>
      <dgm:spPr/>
    </dgm:pt>
    <dgm:pt modelId="{94DD5EA9-2F3E-4BE8-B129-1D6275A877B2}" type="pres">
      <dgm:prSet presAssocID="{A4B2276B-661D-4AF1-B905-0787B5D387E2}" presName="text_3" presStyleLbl="node1" presStyleIdx="2" presStyleCnt="4">
        <dgm:presLayoutVars>
          <dgm:bulletEnabled val="1"/>
        </dgm:presLayoutVars>
      </dgm:prSet>
      <dgm:spPr/>
    </dgm:pt>
    <dgm:pt modelId="{C5A3ED30-8140-4AC4-ADA9-D179DAC3FF61}" type="pres">
      <dgm:prSet presAssocID="{A4B2276B-661D-4AF1-B905-0787B5D387E2}" presName="accent_3" presStyleCnt="0"/>
      <dgm:spPr/>
    </dgm:pt>
    <dgm:pt modelId="{49F2D477-81A1-4F7E-950E-706BF8B79B78}" type="pres">
      <dgm:prSet presAssocID="{A4B2276B-661D-4AF1-B905-0787B5D387E2}" presName="accentRepeatNode" presStyleLbl="solidFgAcc1" presStyleIdx="2" presStyleCnt="4" custLinFactNeighborY="2939"/>
      <dgm:spPr/>
    </dgm:pt>
    <dgm:pt modelId="{60AAFEA9-6BFC-45A1-8BD3-ECCA6551C86B}" type="pres">
      <dgm:prSet presAssocID="{A0E53A66-E844-4F7C-B0DB-43285D7FE2A9}" presName="text_4" presStyleLbl="node1" presStyleIdx="3" presStyleCnt="4">
        <dgm:presLayoutVars>
          <dgm:bulletEnabled val="1"/>
        </dgm:presLayoutVars>
      </dgm:prSet>
      <dgm:spPr/>
    </dgm:pt>
    <dgm:pt modelId="{BB94CA2D-2688-4274-90E8-6EE9DF71A6B8}" type="pres">
      <dgm:prSet presAssocID="{A0E53A66-E844-4F7C-B0DB-43285D7FE2A9}" presName="accent_4" presStyleCnt="0"/>
      <dgm:spPr/>
    </dgm:pt>
    <dgm:pt modelId="{913A9C1E-28E8-456C-9E99-B398C7D658C6}" type="pres">
      <dgm:prSet presAssocID="{A0E53A66-E844-4F7C-B0DB-43285D7FE2A9}" presName="accentRepeatNode" presStyleLbl="solidFgAcc1" presStyleIdx="3" presStyleCnt="4"/>
      <dgm:spPr/>
    </dgm:pt>
  </dgm:ptLst>
  <dgm:cxnLst>
    <dgm:cxn modelId="{D95F490A-BEEE-4B06-AF58-6C5F366654EA}" srcId="{7E86FDA0-5898-4C76-9F56-34ADEE5EF6D2}" destId="{A4B2276B-661D-4AF1-B905-0787B5D387E2}" srcOrd="2" destOrd="0" parTransId="{5A90A32E-5422-4A74-9B85-B37C29A72F01}" sibTransId="{00C972E3-27DC-41B4-9BEB-A2586255FDFD}"/>
    <dgm:cxn modelId="{93533C0F-E798-45CB-AB43-908A52907422}" type="presOf" srcId="{7E86FDA0-5898-4C76-9F56-34ADEE5EF6D2}" destId="{75DAF5E6-E24E-4EE2-B765-B9F4E04F374A}" srcOrd="0" destOrd="0" presId="urn:microsoft.com/office/officeart/2008/layout/VerticalCurvedList"/>
    <dgm:cxn modelId="{99F2DB1F-DC7B-4711-A09D-AE2775409DBD}" type="presOf" srcId="{56BF8145-E6FB-4D80-88A1-3B2F74CFC187}" destId="{74E07297-CE46-41EC-A1CB-94C8F4B2C5B4}" srcOrd="0" destOrd="0" presId="urn:microsoft.com/office/officeart/2008/layout/VerticalCurvedList"/>
    <dgm:cxn modelId="{9002C320-2B6C-4954-9035-C0EF0099CA1B}" srcId="{7E86FDA0-5898-4C76-9F56-34ADEE5EF6D2}" destId="{49F9D290-1627-4EE4-BB56-F17121A2A85B}" srcOrd="1" destOrd="0" parTransId="{D5312F9E-945C-4EB3-B40E-9713F938EDDC}" sibTransId="{8A70FE67-EF4D-4098-9557-A7B86E59512E}"/>
    <dgm:cxn modelId="{ACD98129-5734-40EE-B20E-6AA19FDCE8B5}" srcId="{7E86FDA0-5898-4C76-9F56-34ADEE5EF6D2}" destId="{2B2CCB41-1C1E-4ED7-864B-F08B7D13DF6A}" srcOrd="0" destOrd="0" parTransId="{920345AF-9B8D-4A7C-A312-CD1CF510A78D}" sibTransId="{56BF8145-E6FB-4D80-88A1-3B2F74CFC187}"/>
    <dgm:cxn modelId="{53C0562B-BA28-45BB-8BB9-69591892C937}" type="presOf" srcId="{A0E53A66-E844-4F7C-B0DB-43285D7FE2A9}" destId="{60AAFEA9-6BFC-45A1-8BD3-ECCA6551C86B}" srcOrd="0" destOrd="0" presId="urn:microsoft.com/office/officeart/2008/layout/VerticalCurvedList"/>
    <dgm:cxn modelId="{F4506486-1A3A-4104-B5C0-F14E7C97CDE6}" type="presOf" srcId="{2B2CCB41-1C1E-4ED7-864B-F08B7D13DF6A}" destId="{1C617041-F3EA-464B-ABA6-587B4F3A1D62}" srcOrd="0" destOrd="0" presId="urn:microsoft.com/office/officeart/2008/layout/VerticalCurvedList"/>
    <dgm:cxn modelId="{7CA4BDA1-D2D2-49DF-9313-C8E54B6CE804}" type="presOf" srcId="{49F9D290-1627-4EE4-BB56-F17121A2A85B}" destId="{71AA73DF-DB9B-483F-A386-AB0814932BF9}" srcOrd="0" destOrd="0" presId="urn:microsoft.com/office/officeart/2008/layout/VerticalCurvedList"/>
    <dgm:cxn modelId="{1F5A02A9-8770-47A3-BF20-4435A86B5F64}" type="presOf" srcId="{A4B2276B-661D-4AF1-B905-0787B5D387E2}" destId="{94DD5EA9-2F3E-4BE8-B129-1D6275A877B2}" srcOrd="0" destOrd="0" presId="urn:microsoft.com/office/officeart/2008/layout/VerticalCurvedList"/>
    <dgm:cxn modelId="{498981BB-AAFF-4432-96A1-0EDE3FE794A5}" srcId="{7E86FDA0-5898-4C76-9F56-34ADEE5EF6D2}" destId="{A0E53A66-E844-4F7C-B0DB-43285D7FE2A9}" srcOrd="3" destOrd="0" parTransId="{E73E8BD4-7FD2-42F6-96DE-916600D98C09}" sibTransId="{E48DE4F8-F290-4C4D-86F8-261086F18996}"/>
    <dgm:cxn modelId="{0EA2FD12-6764-480E-9D61-3E74F188D62A}" type="presParOf" srcId="{75DAF5E6-E24E-4EE2-B765-B9F4E04F374A}" destId="{87C127DB-6565-425B-958A-30EB85533F27}" srcOrd="0" destOrd="0" presId="urn:microsoft.com/office/officeart/2008/layout/VerticalCurvedList"/>
    <dgm:cxn modelId="{BB630B6A-3423-407D-90AF-89372991618D}" type="presParOf" srcId="{87C127DB-6565-425B-958A-30EB85533F27}" destId="{9E84CF36-B755-4180-B41D-0E11E60B8CFF}" srcOrd="0" destOrd="0" presId="urn:microsoft.com/office/officeart/2008/layout/VerticalCurvedList"/>
    <dgm:cxn modelId="{71EAF952-701A-4BD1-9AE8-2A3EF39B26FC}" type="presParOf" srcId="{9E84CF36-B755-4180-B41D-0E11E60B8CFF}" destId="{F1284A99-B990-45F9-A744-34CBBE812B22}" srcOrd="0" destOrd="0" presId="urn:microsoft.com/office/officeart/2008/layout/VerticalCurvedList"/>
    <dgm:cxn modelId="{58692B60-09BC-4353-8AEB-FF90A8C3A6E8}" type="presParOf" srcId="{9E84CF36-B755-4180-B41D-0E11E60B8CFF}" destId="{74E07297-CE46-41EC-A1CB-94C8F4B2C5B4}" srcOrd="1" destOrd="0" presId="urn:microsoft.com/office/officeart/2008/layout/VerticalCurvedList"/>
    <dgm:cxn modelId="{EBDF349B-74B4-411E-8A81-E8681C639AD0}" type="presParOf" srcId="{9E84CF36-B755-4180-B41D-0E11E60B8CFF}" destId="{AB012501-041E-47C5-9454-E33DB15BC21F}" srcOrd="2" destOrd="0" presId="urn:microsoft.com/office/officeart/2008/layout/VerticalCurvedList"/>
    <dgm:cxn modelId="{7B6A18F6-25F7-40F6-A6F4-67892E4EA46E}" type="presParOf" srcId="{9E84CF36-B755-4180-B41D-0E11E60B8CFF}" destId="{FEE9C5A3-F244-4718-B39A-64073D2D16BC}" srcOrd="3" destOrd="0" presId="urn:microsoft.com/office/officeart/2008/layout/VerticalCurvedList"/>
    <dgm:cxn modelId="{3CF451A4-92C3-469B-A4E7-00A91D311C88}" type="presParOf" srcId="{87C127DB-6565-425B-958A-30EB85533F27}" destId="{1C617041-F3EA-464B-ABA6-587B4F3A1D62}" srcOrd="1" destOrd="0" presId="urn:microsoft.com/office/officeart/2008/layout/VerticalCurvedList"/>
    <dgm:cxn modelId="{64F352D2-7691-41A1-899F-F60F85CDFF4B}" type="presParOf" srcId="{87C127DB-6565-425B-958A-30EB85533F27}" destId="{E21E5A8F-55A8-4B88-AFCC-AF9EF41A1E0C}" srcOrd="2" destOrd="0" presId="urn:microsoft.com/office/officeart/2008/layout/VerticalCurvedList"/>
    <dgm:cxn modelId="{0F47349E-B5D9-4768-827F-DA807FE30641}" type="presParOf" srcId="{E21E5A8F-55A8-4B88-AFCC-AF9EF41A1E0C}" destId="{EB631517-2235-41F8-BFF7-C3F1A7059878}" srcOrd="0" destOrd="0" presId="urn:microsoft.com/office/officeart/2008/layout/VerticalCurvedList"/>
    <dgm:cxn modelId="{BA293717-6F7C-4977-961C-0FA7D3804C2C}" type="presParOf" srcId="{87C127DB-6565-425B-958A-30EB85533F27}" destId="{71AA73DF-DB9B-483F-A386-AB0814932BF9}" srcOrd="3" destOrd="0" presId="urn:microsoft.com/office/officeart/2008/layout/VerticalCurvedList"/>
    <dgm:cxn modelId="{6F837897-DB9B-4AE4-A4BF-D3A8F484481B}" type="presParOf" srcId="{87C127DB-6565-425B-958A-30EB85533F27}" destId="{02661260-2960-4C2E-A90C-DB54C9FAF014}" srcOrd="4" destOrd="0" presId="urn:microsoft.com/office/officeart/2008/layout/VerticalCurvedList"/>
    <dgm:cxn modelId="{C045C56F-D71B-4505-A06F-DC883016D59D}" type="presParOf" srcId="{02661260-2960-4C2E-A90C-DB54C9FAF014}" destId="{AAFABC42-D6D3-46F4-A5BD-5F811249521F}" srcOrd="0" destOrd="0" presId="urn:microsoft.com/office/officeart/2008/layout/VerticalCurvedList"/>
    <dgm:cxn modelId="{1A9FF04E-F9E9-4915-AC7F-40D25182B6E5}" type="presParOf" srcId="{87C127DB-6565-425B-958A-30EB85533F27}" destId="{94DD5EA9-2F3E-4BE8-B129-1D6275A877B2}" srcOrd="5" destOrd="0" presId="urn:microsoft.com/office/officeart/2008/layout/VerticalCurvedList"/>
    <dgm:cxn modelId="{C18B19E2-3BBA-41B0-B8FA-7C7C7799B5CE}" type="presParOf" srcId="{87C127DB-6565-425B-958A-30EB85533F27}" destId="{C5A3ED30-8140-4AC4-ADA9-D179DAC3FF61}" srcOrd="6" destOrd="0" presId="urn:microsoft.com/office/officeart/2008/layout/VerticalCurvedList"/>
    <dgm:cxn modelId="{2C06FA1B-4E06-4C11-A6AE-C55944C56890}" type="presParOf" srcId="{C5A3ED30-8140-4AC4-ADA9-D179DAC3FF61}" destId="{49F2D477-81A1-4F7E-950E-706BF8B79B78}" srcOrd="0" destOrd="0" presId="urn:microsoft.com/office/officeart/2008/layout/VerticalCurvedList"/>
    <dgm:cxn modelId="{2A661A11-8CC8-42C5-B617-86B058781D3B}" type="presParOf" srcId="{87C127DB-6565-425B-958A-30EB85533F27}" destId="{60AAFEA9-6BFC-45A1-8BD3-ECCA6551C86B}" srcOrd="7" destOrd="0" presId="urn:microsoft.com/office/officeart/2008/layout/VerticalCurvedList"/>
    <dgm:cxn modelId="{ABA0D372-2105-4327-BD1E-881B871C6ABE}" type="presParOf" srcId="{87C127DB-6565-425B-958A-30EB85533F27}" destId="{BB94CA2D-2688-4274-90E8-6EE9DF71A6B8}" srcOrd="8" destOrd="0" presId="urn:microsoft.com/office/officeart/2008/layout/VerticalCurvedList"/>
    <dgm:cxn modelId="{584485C0-032D-4771-A14B-2BC287B474AF}" type="presParOf" srcId="{BB94CA2D-2688-4274-90E8-6EE9DF71A6B8}" destId="{913A9C1E-28E8-456C-9E99-B398C7D658C6}"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07297-CE46-41EC-A1CB-94C8F4B2C5B4}">
      <dsp:nvSpPr>
        <dsp:cNvPr id="0" name=""/>
        <dsp:cNvSpPr/>
      </dsp:nvSpPr>
      <dsp:spPr>
        <a:xfrm>
          <a:off x="-5116991" y="-783865"/>
          <a:ext cx="6093692" cy="6093692"/>
        </a:xfrm>
        <a:prstGeom prst="blockArc">
          <a:avLst>
            <a:gd name="adj1" fmla="val 18900000"/>
            <a:gd name="adj2" fmla="val 2700000"/>
            <a:gd name="adj3" fmla="val 354"/>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17041-F3EA-464B-ABA6-587B4F3A1D62}">
      <dsp:nvSpPr>
        <dsp:cNvPr id="0" name=""/>
        <dsp:cNvSpPr/>
      </dsp:nvSpPr>
      <dsp:spPr>
        <a:xfrm>
          <a:off x="511409" y="184892"/>
          <a:ext cx="7655708" cy="102240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a:t>Emplois permanents pourvus ou à pourvoir, dont….</a:t>
          </a:r>
        </a:p>
      </dsp:txBody>
      <dsp:txXfrm>
        <a:off x="511409" y="184892"/>
        <a:ext cx="7655708" cy="1022401"/>
      </dsp:txXfrm>
    </dsp:sp>
    <dsp:sp modelId="{EB631517-2235-41F8-BFF7-C3F1A7059878}">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A73DF-DB9B-483F-A386-AB0814932BF9}">
      <dsp:nvSpPr>
        <dsp:cNvPr id="0" name=""/>
        <dsp:cNvSpPr/>
      </dsp:nvSpPr>
      <dsp:spPr>
        <a:xfrm>
          <a:off x="910599" y="1392547"/>
          <a:ext cx="7256518" cy="696273"/>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a:t>À temps complet, et …</a:t>
          </a:r>
        </a:p>
      </dsp:txBody>
      <dsp:txXfrm>
        <a:off x="910599" y="1392547"/>
        <a:ext cx="7256518" cy="696273"/>
      </dsp:txXfrm>
    </dsp:sp>
    <dsp:sp modelId="{AAFABC42-D6D3-46F4-A5BD-5F811249521F}">
      <dsp:nvSpPr>
        <dsp:cNvPr id="0" name=""/>
        <dsp:cNvSpPr/>
      </dsp:nvSpPr>
      <dsp:spPr>
        <a:xfrm>
          <a:off x="475427" y="1305513"/>
          <a:ext cx="870342" cy="870342"/>
        </a:xfrm>
        <a:prstGeom prst="ellipse">
          <a:avLst/>
        </a:prstGeom>
        <a:solidFill>
          <a:schemeClr val="lt1">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94DD5EA9-2F3E-4BE8-B129-1D6275A877B2}">
      <dsp:nvSpPr>
        <dsp:cNvPr id="0" name=""/>
        <dsp:cNvSpPr/>
      </dsp:nvSpPr>
      <dsp:spPr>
        <a:xfrm>
          <a:off x="910599" y="2437140"/>
          <a:ext cx="7256518" cy="696273"/>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a:t>À temps non complet,</a:t>
          </a:r>
        </a:p>
      </dsp:txBody>
      <dsp:txXfrm>
        <a:off x="910599" y="2437140"/>
        <a:ext cx="7256518" cy="696273"/>
      </dsp:txXfrm>
    </dsp:sp>
    <dsp:sp modelId="{49F2D477-81A1-4F7E-950E-706BF8B79B78}">
      <dsp:nvSpPr>
        <dsp:cNvPr id="0" name=""/>
        <dsp:cNvSpPr/>
      </dsp:nvSpPr>
      <dsp:spPr>
        <a:xfrm>
          <a:off x="475427" y="2375685"/>
          <a:ext cx="870342" cy="870342"/>
        </a:xfrm>
        <a:prstGeom prst="ellipse">
          <a:avLst/>
        </a:prstGeom>
        <a:solidFill>
          <a:schemeClr val="lt1">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60AAFEA9-6BFC-45A1-8BD3-ECCA6551C86B}">
      <dsp:nvSpPr>
        <dsp:cNvPr id="0" name=""/>
        <dsp:cNvSpPr/>
      </dsp:nvSpPr>
      <dsp:spPr>
        <a:xfrm>
          <a:off x="511409" y="3481732"/>
          <a:ext cx="7655708" cy="696273"/>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7"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a:t>Équivalent temps plein.</a:t>
          </a:r>
        </a:p>
      </dsp:txBody>
      <dsp:txXfrm>
        <a:off x="511409" y="3481732"/>
        <a:ext cx="7655708" cy="696273"/>
      </dsp:txXfrm>
    </dsp:sp>
    <dsp:sp modelId="{913A9C1E-28E8-456C-9E99-B398C7D658C6}">
      <dsp:nvSpPr>
        <dsp:cNvPr id="0" name=""/>
        <dsp:cNvSpPr/>
      </dsp:nvSpPr>
      <dsp:spPr>
        <a:xfrm>
          <a:off x="76237" y="3394697"/>
          <a:ext cx="870342" cy="870342"/>
        </a:xfrm>
        <a:prstGeom prst="ellipse">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0.53104</cdr:x>
      <cdr:y>0.1133</cdr:y>
    </cdr:from>
    <cdr:to>
      <cdr:x>0.96854</cdr:x>
      <cdr:y>0.20329</cdr:y>
    </cdr:to>
    <cdr:sp macro="" textlink="">
      <cdr:nvSpPr>
        <cdr:cNvPr id="2" name="ZoneTexte 8">
          <a:extLst xmlns:a="http://schemas.openxmlformats.org/drawingml/2006/main">
            <a:ext uri="{FF2B5EF4-FFF2-40B4-BE49-F238E27FC236}">
              <a16:creationId xmlns:a16="http://schemas.microsoft.com/office/drawing/2014/main" id="{8C69B0AB-7924-F200-938B-972BDE56AD85}"/>
            </a:ext>
          </a:extLst>
        </cdr:cNvPr>
        <cdr:cNvSpPr txBox="1"/>
      </cdr:nvSpPr>
      <cdr:spPr>
        <a:xfrm xmlns:a="http://schemas.openxmlformats.org/drawingml/2006/main">
          <a:off x="4824648" y="590212"/>
          <a:ext cx="3974802" cy="4687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xmlns:a="http://schemas.openxmlformats.org/drawingml/2006/main">
          <a:r>
            <a:rPr lang="fr-FR" sz="1800" dirty="0"/>
            <a:t>Un « effet ciseau » qui se précise </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7A018AD-065A-4AF7-8E53-3575FB819006}"/>
              </a:ext>
            </a:extLst>
          </p:cNvPr>
          <p:cNvSpPr>
            <a:spLocks noGrp="1"/>
          </p:cNvSpPr>
          <p:nvPr>
            <p:ph type="hdr" sz="quarter"/>
          </p:nvPr>
        </p:nvSpPr>
        <p:spPr>
          <a:xfrm>
            <a:off x="0" y="0"/>
            <a:ext cx="2946400" cy="496888"/>
          </a:xfrm>
          <a:prstGeom prst="rect">
            <a:avLst/>
          </a:prstGeom>
        </p:spPr>
        <p:txBody>
          <a:bodyPr vert="horz" lIns="91431" tIns="45715" rIns="91431" bIns="45715"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CDB31A3-D1E3-4FCA-8D12-7319935C2516}"/>
              </a:ext>
            </a:extLst>
          </p:cNvPr>
          <p:cNvSpPr>
            <a:spLocks noGrp="1"/>
          </p:cNvSpPr>
          <p:nvPr>
            <p:ph type="dt" sz="quarter" idx="1"/>
          </p:nvPr>
        </p:nvSpPr>
        <p:spPr>
          <a:xfrm>
            <a:off x="3849688" y="0"/>
            <a:ext cx="2946400" cy="496888"/>
          </a:xfrm>
          <a:prstGeom prst="rect">
            <a:avLst/>
          </a:prstGeom>
        </p:spPr>
        <p:txBody>
          <a:bodyPr vert="horz" lIns="91431" tIns="45715" rIns="91431" bIns="45715" rtlCol="0"/>
          <a:lstStyle>
            <a:lvl1pPr algn="r">
              <a:defRPr sz="1200"/>
            </a:lvl1pPr>
          </a:lstStyle>
          <a:p>
            <a:fld id="{6879847C-D14E-4CFC-B9B9-29E9BE425F7B}" type="datetime1">
              <a:rPr lang="fr-FR" smtClean="0"/>
              <a:t>05/01/2023</a:t>
            </a:fld>
            <a:endParaRPr lang="fr-FR"/>
          </a:p>
        </p:txBody>
      </p:sp>
      <p:sp>
        <p:nvSpPr>
          <p:cNvPr id="4" name="Espace réservé du pied de page 3">
            <a:extLst>
              <a:ext uri="{FF2B5EF4-FFF2-40B4-BE49-F238E27FC236}">
                <a16:creationId xmlns:a16="http://schemas.microsoft.com/office/drawing/2014/main" id="{C687273A-BDE3-42E6-B633-26877D48D8A8}"/>
              </a:ext>
            </a:extLst>
          </p:cNvPr>
          <p:cNvSpPr>
            <a:spLocks noGrp="1"/>
          </p:cNvSpPr>
          <p:nvPr>
            <p:ph type="ftr" sz="quarter" idx="2"/>
          </p:nvPr>
        </p:nvSpPr>
        <p:spPr>
          <a:xfrm>
            <a:off x="0" y="9429750"/>
            <a:ext cx="2946400" cy="496888"/>
          </a:xfrm>
          <a:prstGeom prst="rect">
            <a:avLst/>
          </a:prstGeom>
        </p:spPr>
        <p:txBody>
          <a:bodyPr vert="horz" lIns="91431" tIns="45715" rIns="91431" bIns="45715"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BCC3A47-2EA2-4F73-8760-CF9009C6B6BC}"/>
              </a:ext>
            </a:extLst>
          </p:cNvPr>
          <p:cNvSpPr>
            <a:spLocks noGrp="1"/>
          </p:cNvSpPr>
          <p:nvPr>
            <p:ph type="sldNum" sz="quarter" idx="3"/>
          </p:nvPr>
        </p:nvSpPr>
        <p:spPr>
          <a:xfrm>
            <a:off x="3849688" y="9429750"/>
            <a:ext cx="2946400" cy="496888"/>
          </a:xfrm>
          <a:prstGeom prst="rect">
            <a:avLst/>
          </a:prstGeom>
        </p:spPr>
        <p:txBody>
          <a:bodyPr vert="horz" lIns="91431" tIns="45715" rIns="91431" bIns="45715" rtlCol="0" anchor="b"/>
          <a:lstStyle>
            <a:lvl1pPr algn="r">
              <a:defRPr sz="1200"/>
            </a:lvl1pPr>
          </a:lstStyle>
          <a:p>
            <a:fld id="{6353A3FA-3791-4AEB-9DC8-6351CF814E82}" type="slidenum">
              <a:rPr lang="fr-FR" smtClean="0"/>
              <a:t>‹N°›</a:t>
            </a:fld>
            <a:endParaRPr lang="fr-FR"/>
          </a:p>
        </p:txBody>
      </p:sp>
    </p:spTree>
    <p:extLst>
      <p:ext uri="{BB962C8B-B14F-4D97-AF65-F5344CB8AC3E}">
        <p14:creationId xmlns:p14="http://schemas.microsoft.com/office/powerpoint/2010/main" val="2044926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32D5F2B-B7E8-4EF9-8969-E84689C08D1E}"/>
              </a:ext>
            </a:extLst>
          </p:cNvPr>
          <p:cNvSpPr>
            <a:spLocks noGrp="1"/>
          </p:cNvSpPr>
          <p:nvPr>
            <p:ph type="hdr" sz="quarter"/>
          </p:nvPr>
        </p:nvSpPr>
        <p:spPr>
          <a:xfrm>
            <a:off x="0" y="1"/>
            <a:ext cx="2946400" cy="498475"/>
          </a:xfrm>
          <a:prstGeom prst="rect">
            <a:avLst/>
          </a:prstGeom>
        </p:spPr>
        <p:txBody>
          <a:bodyPr vert="horz" lIns="91431" tIns="45715" rIns="91431" bIns="45715" rtlCol="0"/>
          <a:lstStyle>
            <a:lvl1pPr algn="l">
              <a:defRPr sz="1200"/>
            </a:lvl1pPr>
          </a:lstStyle>
          <a:p>
            <a:pPr>
              <a:defRPr/>
            </a:pPr>
            <a:endParaRPr lang="fr-FR"/>
          </a:p>
        </p:txBody>
      </p:sp>
      <p:sp>
        <p:nvSpPr>
          <p:cNvPr id="3" name="Espace réservé de la date 2">
            <a:extLst>
              <a:ext uri="{FF2B5EF4-FFF2-40B4-BE49-F238E27FC236}">
                <a16:creationId xmlns:a16="http://schemas.microsoft.com/office/drawing/2014/main" id="{F2E01BC0-A926-4880-BAC6-CC8FA517FFB4}"/>
              </a:ext>
            </a:extLst>
          </p:cNvPr>
          <p:cNvSpPr>
            <a:spLocks noGrp="1"/>
          </p:cNvSpPr>
          <p:nvPr>
            <p:ph type="dt" idx="1"/>
          </p:nvPr>
        </p:nvSpPr>
        <p:spPr>
          <a:xfrm>
            <a:off x="3849688" y="1"/>
            <a:ext cx="2946400" cy="498475"/>
          </a:xfrm>
          <a:prstGeom prst="rect">
            <a:avLst/>
          </a:prstGeom>
        </p:spPr>
        <p:txBody>
          <a:bodyPr vert="horz" lIns="91431" tIns="45715" rIns="91431" bIns="45715" rtlCol="0"/>
          <a:lstStyle>
            <a:lvl1pPr algn="r">
              <a:defRPr sz="1200"/>
            </a:lvl1pPr>
          </a:lstStyle>
          <a:p>
            <a:pPr>
              <a:defRPr/>
            </a:pPr>
            <a:fld id="{9AE046D1-EB88-49BD-BF63-18BD344C4122}" type="datetime1">
              <a:rPr lang="fr-FR" smtClean="0"/>
              <a:t>05/01/2023</a:t>
            </a:fld>
            <a:endParaRPr lang="fr-FR"/>
          </a:p>
        </p:txBody>
      </p:sp>
      <p:sp>
        <p:nvSpPr>
          <p:cNvPr id="4" name="Espace réservé de l'image des diapositives 3">
            <a:extLst>
              <a:ext uri="{FF2B5EF4-FFF2-40B4-BE49-F238E27FC236}">
                <a16:creationId xmlns:a16="http://schemas.microsoft.com/office/drawing/2014/main" id="{6F3C2958-BE7E-4676-9913-FFC04D1521B7}"/>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pPr lvl="0"/>
            <a:endParaRPr lang="fr-FR" noProof="0"/>
          </a:p>
        </p:txBody>
      </p:sp>
      <p:sp>
        <p:nvSpPr>
          <p:cNvPr id="5" name="Espace réservé des notes 4">
            <a:extLst>
              <a:ext uri="{FF2B5EF4-FFF2-40B4-BE49-F238E27FC236}">
                <a16:creationId xmlns:a16="http://schemas.microsoft.com/office/drawing/2014/main" id="{C6C37D0B-085A-4A73-A324-9FB194235F6D}"/>
              </a:ext>
            </a:extLst>
          </p:cNvPr>
          <p:cNvSpPr>
            <a:spLocks noGrp="1"/>
          </p:cNvSpPr>
          <p:nvPr>
            <p:ph type="body" sz="quarter" idx="3"/>
          </p:nvPr>
        </p:nvSpPr>
        <p:spPr>
          <a:xfrm>
            <a:off x="679450" y="4776788"/>
            <a:ext cx="5438775" cy="3908425"/>
          </a:xfrm>
          <a:prstGeom prst="rect">
            <a:avLst/>
          </a:prstGeom>
        </p:spPr>
        <p:txBody>
          <a:bodyPr vert="horz" lIns="91431" tIns="45715" rIns="91431" bIns="45715" rtlCol="0"/>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AFF8C670-BDD3-43A5-B896-523860ED78B5}"/>
              </a:ext>
            </a:extLst>
          </p:cNvPr>
          <p:cNvSpPr>
            <a:spLocks noGrp="1"/>
          </p:cNvSpPr>
          <p:nvPr>
            <p:ph type="ftr" sz="quarter" idx="4"/>
          </p:nvPr>
        </p:nvSpPr>
        <p:spPr>
          <a:xfrm>
            <a:off x="0" y="9428163"/>
            <a:ext cx="2946400" cy="498475"/>
          </a:xfrm>
          <a:prstGeom prst="rect">
            <a:avLst/>
          </a:prstGeom>
        </p:spPr>
        <p:txBody>
          <a:bodyPr vert="horz" lIns="91431" tIns="45715" rIns="91431" bIns="45715" rtlCol="0" anchor="b"/>
          <a:lstStyle>
            <a:lvl1pPr algn="l">
              <a:defRPr sz="1200"/>
            </a:lvl1pPr>
          </a:lstStyle>
          <a:p>
            <a:pPr>
              <a:defRPr/>
            </a:pPr>
            <a:endParaRPr lang="fr-FR"/>
          </a:p>
        </p:txBody>
      </p:sp>
      <p:sp>
        <p:nvSpPr>
          <p:cNvPr id="7" name="Espace réservé du numéro de diapositive 6">
            <a:extLst>
              <a:ext uri="{FF2B5EF4-FFF2-40B4-BE49-F238E27FC236}">
                <a16:creationId xmlns:a16="http://schemas.microsoft.com/office/drawing/2014/main" id="{59917B9A-FFEA-4D23-9DB4-FFB21CBB2BC7}"/>
              </a:ext>
            </a:extLst>
          </p:cNvPr>
          <p:cNvSpPr>
            <a:spLocks noGrp="1"/>
          </p:cNvSpPr>
          <p:nvPr>
            <p:ph type="sldNum" sz="quarter" idx="5"/>
          </p:nvPr>
        </p:nvSpPr>
        <p:spPr>
          <a:xfrm>
            <a:off x="3849688" y="9428163"/>
            <a:ext cx="2946400" cy="498475"/>
          </a:xfrm>
          <a:prstGeom prst="rect">
            <a:avLst/>
          </a:prstGeom>
        </p:spPr>
        <p:txBody>
          <a:bodyPr vert="horz" wrap="square" lIns="91431" tIns="45715" rIns="91431" bIns="45715" numCol="1" anchor="b" anchorCtr="0" compatLnSpc="1">
            <a:prstTxWarp prst="textNoShape">
              <a:avLst/>
            </a:prstTxWarp>
          </a:bodyPr>
          <a:lstStyle>
            <a:lvl1pPr algn="r">
              <a:defRPr sz="1200"/>
            </a:lvl1pPr>
          </a:lstStyle>
          <a:p>
            <a:pPr>
              <a:defRPr/>
            </a:pPr>
            <a:fld id="{1CF79E55-CBC8-4359-90D6-686636AC2D40}" type="slidenum">
              <a:rPr lang="fr-FR" altLang="fr-FR"/>
              <a:pPr>
                <a:defRPr/>
              </a:pPr>
              <a:t>‹N°›</a:t>
            </a:fld>
            <a:endParaRPr lang="fr-FR" altLang="fr-FR"/>
          </a:p>
        </p:txBody>
      </p:sp>
    </p:spTree>
    <p:extLst>
      <p:ext uri="{BB962C8B-B14F-4D97-AF65-F5344CB8AC3E}">
        <p14:creationId xmlns:p14="http://schemas.microsoft.com/office/powerpoint/2010/main" val="1094210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800" dirty="0"/>
              <a:t>Sur le fondement notamment des articles L. 2312-1, L. 3312-1 et L. 4312-1 du code général des collectivités territoriales (depuis la loi NOTRE), le rapport sur les orientations budgétaires doit comporter : </a:t>
            </a:r>
          </a:p>
          <a:p>
            <a:endParaRPr lang="fr-FR" sz="800" dirty="0"/>
          </a:p>
          <a:p>
            <a:pPr marL="171432" indent="-171432">
              <a:buFontTx/>
              <a:buChar char="-"/>
            </a:pPr>
            <a:r>
              <a:rPr lang="fr-FR" sz="800" dirty="0"/>
              <a:t>les orientations budgétaires envisagées portant sur les évolutions prévisionnelles des dépenses et des recettes, en fonctionnement comme en investissement. </a:t>
            </a:r>
          </a:p>
          <a:p>
            <a:endParaRPr lang="fr-FR" sz="800" dirty="0"/>
          </a:p>
          <a:p>
            <a:r>
              <a:rPr lang="fr-FR" sz="800" dirty="0"/>
              <a:t>Sont notamment précisées les hypothèses d'évolution retenues pour construire le projet de budget, notamment en matière de concours financiers, de fiscalité, de tarification, de subventions ainsi que les principales évolutions relatives aux relations financières entre la collectivité et le groupement dont elle est membre. </a:t>
            </a:r>
          </a:p>
          <a:p>
            <a:pPr marL="171432" indent="-171432">
              <a:buFontTx/>
              <a:buChar char="-"/>
            </a:pPr>
            <a:endParaRPr lang="fr-FR" sz="800" dirty="0"/>
          </a:p>
          <a:p>
            <a:pPr marL="171432" indent="-171432">
              <a:buFontTx/>
              <a:buChar char="-"/>
            </a:pPr>
            <a:r>
              <a:rPr lang="fr-FR" sz="800" dirty="0"/>
              <a:t>La présentation des engagements pluriannuels, notamment les orientations envisagées en matière de programmation d'investissement comportant une prévision des dépenses et des recettes. </a:t>
            </a:r>
          </a:p>
          <a:p>
            <a:r>
              <a:rPr lang="fr-FR" sz="800" dirty="0"/>
              <a:t>Le rapport présente, le cas échéant, les orientations en matière d'autorisation de programme. </a:t>
            </a:r>
          </a:p>
          <a:p>
            <a:pPr marL="171432" indent="-171432">
              <a:buFontTx/>
              <a:buChar char="-"/>
            </a:pPr>
            <a:endParaRPr lang="fr-FR" sz="800" dirty="0"/>
          </a:p>
          <a:p>
            <a:pPr marL="171432" indent="-171432">
              <a:buFontTx/>
              <a:buChar char="-"/>
            </a:pPr>
            <a:r>
              <a:rPr lang="fr-FR" sz="800" dirty="0"/>
              <a:t>Des informations relatives à la structure et la gestion de l'encours de dette contractée et les perspectives pour le projet de budget. </a:t>
            </a:r>
          </a:p>
          <a:p>
            <a:r>
              <a:rPr lang="fr-FR" sz="800" dirty="0"/>
              <a:t>Elles présentent notamment le profil de l'encours de dette que vise la collectivité pour la fin de l'exercice auquel se rapporte le projet de budget. </a:t>
            </a:r>
          </a:p>
          <a:p>
            <a:endParaRPr lang="fr-FR" sz="800" dirty="0"/>
          </a:p>
          <a:p>
            <a:r>
              <a:rPr lang="fr-FR" sz="800" dirty="0"/>
              <a:t>Dans les communes de plus de 10 000 habitants, ce rapport comprend également les informations relatives :</a:t>
            </a:r>
          </a:p>
          <a:p>
            <a:r>
              <a:rPr lang="fr-FR" sz="800" dirty="0"/>
              <a:t>- à la structure des effectifs ;</a:t>
            </a:r>
          </a:p>
          <a:p>
            <a:r>
              <a:rPr lang="fr-FR" sz="800" dirty="0"/>
              <a:t>- aux dépenses de personnel (éléments notamment sur la rémunération tels que les traitements indiciaires, les régimes indemnitaires, les nouvelles bonifications indiciaires, les heures supplémentaires rémunérées et les avantages en nature) ;</a:t>
            </a:r>
          </a:p>
          <a:p>
            <a:r>
              <a:rPr lang="fr-FR" sz="800" dirty="0"/>
              <a:t>- à la durée effective du travail.</a:t>
            </a:r>
          </a:p>
          <a:p>
            <a:r>
              <a:rPr lang="fr-FR" sz="800" dirty="0"/>
              <a:t>Il présente en outre l'évolution prévisionnelle de la structure des effectifs et des dépenses de personnel pour l'exercice auquel se rapporte le projet de budget</a:t>
            </a:r>
          </a:p>
        </p:txBody>
      </p:sp>
      <p:sp>
        <p:nvSpPr>
          <p:cNvPr id="4" name="Espace réservé du numéro de diapositive 3">
            <a:extLst>
              <a:ext uri="{FF2B5EF4-FFF2-40B4-BE49-F238E27FC236}">
                <a16:creationId xmlns:a16="http://schemas.microsoft.com/office/drawing/2014/main" id="{2DB76CD8-1E0A-4E06-93F0-D7D44593EA05}"/>
              </a:ext>
            </a:extLst>
          </p:cNvPr>
          <p:cNvSpPr>
            <a:spLocks noGrp="1"/>
          </p:cNvSpPr>
          <p:nvPr>
            <p:ph type="sldNum" sz="quarter" idx="5"/>
          </p:nvPr>
        </p:nvSpPr>
        <p:spPr/>
        <p:txBody>
          <a:bodyPr/>
          <a:lstStyle/>
          <a:p>
            <a:pPr>
              <a:defRPr/>
            </a:pPr>
            <a:fld id="{1CF79E55-CBC8-4359-90D6-686636AC2D40}" type="slidenum">
              <a:rPr lang="fr-FR" altLang="fr-FR" smtClean="0"/>
              <a:pPr>
                <a:defRPr/>
              </a:pPr>
              <a:t>1</a:t>
            </a:fld>
            <a:endParaRPr lang="fr-FR" altLang="fr-FR"/>
          </a:p>
        </p:txBody>
      </p:sp>
    </p:spTree>
    <p:extLst>
      <p:ext uri="{BB962C8B-B14F-4D97-AF65-F5344CB8AC3E}">
        <p14:creationId xmlns:p14="http://schemas.microsoft.com/office/powerpoint/2010/main" val="2582803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Estimation d’écarts de charges transférées = 100 000 € sur le volet RH et 120 000 € sur les autres charges</a:t>
            </a:r>
          </a:p>
        </p:txBody>
      </p:sp>
      <p:sp>
        <p:nvSpPr>
          <p:cNvPr id="4" name="Espace réservé du numéro de diapositive 3">
            <a:extLst>
              <a:ext uri="{FF2B5EF4-FFF2-40B4-BE49-F238E27FC236}">
                <a16:creationId xmlns:a16="http://schemas.microsoft.com/office/drawing/2014/main" id="{E05D28E9-E7C2-4CB8-AF0C-E2A87F444EA5}"/>
              </a:ext>
            </a:extLst>
          </p:cNvPr>
          <p:cNvSpPr>
            <a:spLocks noGrp="1"/>
          </p:cNvSpPr>
          <p:nvPr>
            <p:ph type="sldNum" sz="quarter" idx="5"/>
          </p:nvPr>
        </p:nvSpPr>
        <p:spPr/>
        <p:txBody>
          <a:bodyPr/>
          <a:lstStyle/>
          <a:p>
            <a:pPr>
              <a:defRPr/>
            </a:pPr>
            <a:fld id="{1CF79E55-CBC8-4359-90D6-686636AC2D40}" type="slidenum">
              <a:rPr lang="fr-FR" altLang="fr-FR" smtClean="0"/>
              <a:pPr>
                <a:defRPr/>
              </a:pPr>
              <a:t>10</a:t>
            </a:fld>
            <a:endParaRPr lang="fr-FR" altLang="fr-FR"/>
          </a:p>
        </p:txBody>
      </p:sp>
    </p:spTree>
    <p:extLst>
      <p:ext uri="{BB962C8B-B14F-4D97-AF65-F5344CB8AC3E}">
        <p14:creationId xmlns:p14="http://schemas.microsoft.com/office/powerpoint/2010/main" val="3699769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5127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8660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latin typeface="+mn-lt"/>
              </a:rPr>
              <a:t>Les données projection CA 2022 et prospective 2023 datent de début décembre 2022</a:t>
            </a:r>
          </a:p>
          <a:p>
            <a:endParaRPr lang="fr-FR" sz="1000" b="1" dirty="0">
              <a:latin typeface="+mn-lt"/>
            </a:endParaRPr>
          </a:p>
          <a:p>
            <a:endParaRPr lang="fr-FR" dirty="0"/>
          </a:p>
        </p:txBody>
      </p:sp>
      <p:sp>
        <p:nvSpPr>
          <p:cNvPr id="4" name="Espace réservé de la date 3"/>
          <p:cNvSpPr>
            <a:spLocks noGrp="1"/>
          </p:cNvSpPr>
          <p:nvPr>
            <p:ph type="dt" idx="1"/>
          </p:nvPr>
        </p:nvSpPr>
        <p:spPr/>
        <p:txBody>
          <a:bodyPr/>
          <a:lstStyle/>
          <a:p>
            <a:pPr marL="0" marR="0" lvl="0" indent="0" algn="r" defTabSz="947958"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47958"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47958"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47958"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47958" rtl="0" eaLnBrk="0" fontAlgn="base" latinLnBrk="0" hangingPunct="0">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5052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latin typeface="+mn-lt"/>
              </a:rPr>
              <a:t>Projection 2022 et prospective 2023 à début décembre 2022</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2356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D21779E-0B62-4BC4-83CA-FCA43B2CE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89690497-F7C3-4DE6-8331-1E5B906BD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 name="Espace réservé du numéro de diapositive 1">
            <a:extLst>
              <a:ext uri="{FF2B5EF4-FFF2-40B4-BE49-F238E27FC236}">
                <a16:creationId xmlns:a16="http://schemas.microsoft.com/office/drawing/2014/main" id="{756F6A85-6036-4FC4-89FA-74E1671E588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2259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e l'image des diapositives 1">
            <a:extLst>
              <a:ext uri="{FF2B5EF4-FFF2-40B4-BE49-F238E27FC236}">
                <a16:creationId xmlns:a16="http://schemas.microsoft.com/office/drawing/2014/main" id="{9C088639-4616-91BF-9750-81D811D18B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notes 2">
            <a:extLst>
              <a:ext uri="{FF2B5EF4-FFF2-40B4-BE49-F238E27FC236}">
                <a16:creationId xmlns:a16="http://schemas.microsoft.com/office/drawing/2014/main" id="{72A89E29-8646-8C95-43F7-26171F0268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7172" name="Espace réservé du numéro de diapositive 3">
            <a:extLst>
              <a:ext uri="{FF2B5EF4-FFF2-40B4-BE49-F238E27FC236}">
                <a16:creationId xmlns:a16="http://schemas.microsoft.com/office/drawing/2014/main" id="{BE4125CE-3BCA-DA49-6052-78180134F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F8D1D8-0E99-4B74-9E50-B694258BE841}"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90383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89798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D1EB27D9-682F-4B9B-85DB-ECE2EAA07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notes 2">
            <a:extLst>
              <a:ext uri="{FF2B5EF4-FFF2-40B4-BE49-F238E27FC236}">
                <a16:creationId xmlns:a16="http://schemas.microsoft.com/office/drawing/2014/main" id="{C0A55E78-6151-456A-8B8E-94770CC53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a:p>
            <a:endParaRPr lang="fr-FR" altLang="fr-FR" dirty="0"/>
          </a:p>
        </p:txBody>
      </p:sp>
      <p:sp>
        <p:nvSpPr>
          <p:cNvPr id="11268" name="Espace réservé du numéro de diapositive 3">
            <a:extLst>
              <a:ext uri="{FF2B5EF4-FFF2-40B4-BE49-F238E27FC236}">
                <a16:creationId xmlns:a16="http://schemas.microsoft.com/office/drawing/2014/main" id="{08373E35-F3BE-426B-9838-A397FB744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873" indent="-285721">
              <a:defRPr>
                <a:solidFill>
                  <a:schemeClr val="tx1"/>
                </a:solidFill>
                <a:latin typeface="Calibri" panose="020F0502020204030204" pitchFamily="34" charset="0"/>
                <a:cs typeface="Arial" panose="020B0604020202020204" pitchFamily="34" charset="0"/>
              </a:defRPr>
            </a:lvl2pPr>
            <a:lvl3pPr marL="1142882" indent="-228577">
              <a:defRPr>
                <a:solidFill>
                  <a:schemeClr val="tx1"/>
                </a:solidFill>
                <a:latin typeface="Calibri" panose="020F0502020204030204" pitchFamily="34" charset="0"/>
                <a:cs typeface="Arial" panose="020B0604020202020204" pitchFamily="34" charset="0"/>
              </a:defRPr>
            </a:lvl3pPr>
            <a:lvl4pPr marL="1600035" indent="-228577">
              <a:defRPr>
                <a:solidFill>
                  <a:schemeClr val="tx1"/>
                </a:solidFill>
                <a:latin typeface="Calibri" panose="020F0502020204030204" pitchFamily="34" charset="0"/>
                <a:cs typeface="Arial" panose="020B0604020202020204" pitchFamily="34" charset="0"/>
              </a:defRPr>
            </a:lvl4pPr>
            <a:lvl5pPr marL="2057189" indent="-228577">
              <a:defRPr>
                <a:solidFill>
                  <a:schemeClr val="tx1"/>
                </a:solidFill>
                <a:latin typeface="Calibri" panose="020F0502020204030204" pitchFamily="34" charset="0"/>
                <a:cs typeface="Arial" panose="020B0604020202020204" pitchFamily="34" charset="0"/>
              </a:defRPr>
            </a:lvl5pPr>
            <a:lvl6pPr marL="2514342"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494"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47"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01"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305" rtl="0" eaLnBrk="0" fontAlgn="base" latinLnBrk="0" hangingPunct="0">
              <a:lnSpc>
                <a:spcPct val="100000"/>
              </a:lnSpc>
              <a:spcBef>
                <a:spcPct val="0"/>
              </a:spcBef>
              <a:spcAft>
                <a:spcPct val="0"/>
              </a:spcAft>
              <a:buClrTx/>
              <a:buSzTx/>
              <a:buFontTx/>
              <a:buNone/>
              <a:tabLst/>
              <a:defRPr/>
            </a:pPr>
            <a:fld id="{5EC2C852-5AC7-4316-84C1-B7693D4A9E7C}"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305" rtl="0" eaLnBrk="0" fontAlgn="base" latinLnBrk="0" hangingPunct="0">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5623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D1EB27D9-682F-4B9B-85DB-ECE2EAA07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notes 2">
            <a:extLst>
              <a:ext uri="{FF2B5EF4-FFF2-40B4-BE49-F238E27FC236}">
                <a16:creationId xmlns:a16="http://schemas.microsoft.com/office/drawing/2014/main" id="{C0A55E78-6151-456A-8B8E-94770CC53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a:p>
            <a:endParaRPr lang="fr-FR" altLang="fr-FR" dirty="0"/>
          </a:p>
        </p:txBody>
      </p:sp>
      <p:sp>
        <p:nvSpPr>
          <p:cNvPr id="11268" name="Espace réservé du numéro de diapositive 3">
            <a:extLst>
              <a:ext uri="{FF2B5EF4-FFF2-40B4-BE49-F238E27FC236}">
                <a16:creationId xmlns:a16="http://schemas.microsoft.com/office/drawing/2014/main" id="{08373E35-F3BE-426B-9838-A397FB744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873" indent="-285721">
              <a:defRPr>
                <a:solidFill>
                  <a:schemeClr val="tx1"/>
                </a:solidFill>
                <a:latin typeface="Calibri" panose="020F0502020204030204" pitchFamily="34" charset="0"/>
                <a:cs typeface="Arial" panose="020B0604020202020204" pitchFamily="34" charset="0"/>
              </a:defRPr>
            </a:lvl2pPr>
            <a:lvl3pPr marL="1142882" indent="-228577">
              <a:defRPr>
                <a:solidFill>
                  <a:schemeClr val="tx1"/>
                </a:solidFill>
                <a:latin typeface="Calibri" panose="020F0502020204030204" pitchFamily="34" charset="0"/>
                <a:cs typeface="Arial" panose="020B0604020202020204" pitchFamily="34" charset="0"/>
              </a:defRPr>
            </a:lvl3pPr>
            <a:lvl4pPr marL="1600035" indent="-228577">
              <a:defRPr>
                <a:solidFill>
                  <a:schemeClr val="tx1"/>
                </a:solidFill>
                <a:latin typeface="Calibri" panose="020F0502020204030204" pitchFamily="34" charset="0"/>
                <a:cs typeface="Arial" panose="020B0604020202020204" pitchFamily="34" charset="0"/>
              </a:defRPr>
            </a:lvl4pPr>
            <a:lvl5pPr marL="2057189" indent="-228577">
              <a:defRPr>
                <a:solidFill>
                  <a:schemeClr val="tx1"/>
                </a:solidFill>
                <a:latin typeface="Calibri" panose="020F0502020204030204" pitchFamily="34" charset="0"/>
                <a:cs typeface="Arial" panose="020B0604020202020204" pitchFamily="34" charset="0"/>
              </a:defRPr>
            </a:lvl5pPr>
            <a:lvl6pPr marL="2514342"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494"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47"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01"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305" rtl="0" eaLnBrk="0" fontAlgn="base" latinLnBrk="0" hangingPunct="0">
              <a:lnSpc>
                <a:spcPct val="100000"/>
              </a:lnSpc>
              <a:spcBef>
                <a:spcPct val="0"/>
              </a:spcBef>
              <a:spcAft>
                <a:spcPct val="0"/>
              </a:spcAft>
              <a:buClrTx/>
              <a:buSzTx/>
              <a:buFontTx/>
              <a:buNone/>
              <a:tabLst/>
              <a:defRPr/>
            </a:pPr>
            <a:fld id="{5EC2C852-5AC7-4316-84C1-B7693D4A9E7C}"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305" rtl="0" eaLnBrk="0" fontAlgn="base" latinLnBrk="0" hangingPunct="0">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4701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05D28E9-E7C2-4CB8-AF0C-E2A87F444EA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94620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a:extLst>
              <a:ext uri="{FF2B5EF4-FFF2-40B4-BE49-F238E27FC236}">
                <a16:creationId xmlns:a16="http://schemas.microsoft.com/office/drawing/2014/main" id="{D1EB27D9-682F-4B9B-85DB-ECE2EAA07ED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notes 2">
            <a:extLst>
              <a:ext uri="{FF2B5EF4-FFF2-40B4-BE49-F238E27FC236}">
                <a16:creationId xmlns:a16="http://schemas.microsoft.com/office/drawing/2014/main" id="{C0A55E78-6151-456A-8B8E-94770CC53A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a:p>
            <a:endParaRPr lang="fr-FR" altLang="fr-FR" dirty="0"/>
          </a:p>
        </p:txBody>
      </p:sp>
      <p:sp>
        <p:nvSpPr>
          <p:cNvPr id="11268" name="Espace réservé du numéro de diapositive 3">
            <a:extLst>
              <a:ext uri="{FF2B5EF4-FFF2-40B4-BE49-F238E27FC236}">
                <a16:creationId xmlns:a16="http://schemas.microsoft.com/office/drawing/2014/main" id="{08373E35-F3BE-426B-9838-A397FB744E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873" indent="-285721">
              <a:defRPr>
                <a:solidFill>
                  <a:schemeClr val="tx1"/>
                </a:solidFill>
                <a:latin typeface="Calibri" panose="020F0502020204030204" pitchFamily="34" charset="0"/>
                <a:cs typeface="Arial" panose="020B0604020202020204" pitchFamily="34" charset="0"/>
              </a:defRPr>
            </a:lvl2pPr>
            <a:lvl3pPr marL="1142882" indent="-228577">
              <a:defRPr>
                <a:solidFill>
                  <a:schemeClr val="tx1"/>
                </a:solidFill>
                <a:latin typeface="Calibri" panose="020F0502020204030204" pitchFamily="34" charset="0"/>
                <a:cs typeface="Arial" panose="020B0604020202020204" pitchFamily="34" charset="0"/>
              </a:defRPr>
            </a:lvl3pPr>
            <a:lvl4pPr marL="1600035" indent="-228577">
              <a:defRPr>
                <a:solidFill>
                  <a:schemeClr val="tx1"/>
                </a:solidFill>
                <a:latin typeface="Calibri" panose="020F0502020204030204" pitchFamily="34" charset="0"/>
                <a:cs typeface="Arial" panose="020B0604020202020204" pitchFamily="34" charset="0"/>
              </a:defRPr>
            </a:lvl4pPr>
            <a:lvl5pPr marL="2057189" indent="-228577">
              <a:defRPr>
                <a:solidFill>
                  <a:schemeClr val="tx1"/>
                </a:solidFill>
                <a:latin typeface="Calibri" panose="020F0502020204030204" pitchFamily="34" charset="0"/>
                <a:cs typeface="Arial" panose="020B0604020202020204" pitchFamily="34" charset="0"/>
              </a:defRPr>
            </a:lvl5pPr>
            <a:lvl6pPr marL="2514342"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494"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8647"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5801" indent="-228577"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305" rtl="0" eaLnBrk="0" fontAlgn="base" latinLnBrk="0" hangingPunct="0">
              <a:lnSpc>
                <a:spcPct val="100000"/>
              </a:lnSpc>
              <a:spcBef>
                <a:spcPct val="0"/>
              </a:spcBef>
              <a:spcAft>
                <a:spcPct val="0"/>
              </a:spcAft>
              <a:buClrTx/>
              <a:buSzTx/>
              <a:buFontTx/>
              <a:buNone/>
              <a:tabLst/>
              <a:defRPr/>
            </a:pPr>
            <a:fld id="{5EC2C852-5AC7-4316-84C1-B7693D4A9E7C}" type="slidenum">
              <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305" rtl="0" eaLnBrk="0" fontAlgn="base" latinLnBrk="0" hangingPunct="0">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32590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b="1" dirty="0">
                <a:latin typeface="+mn-lt"/>
              </a:rPr>
              <a:t>Recettes réelles de fonctionnement  2022 : + 230 000 €</a:t>
            </a:r>
          </a:p>
          <a:p>
            <a:r>
              <a:rPr lang="fr-FR" sz="1000" dirty="0">
                <a:latin typeface="+mn-lt"/>
              </a:rPr>
              <a:t>   </a:t>
            </a:r>
            <a:r>
              <a:rPr lang="fr-FR" sz="1000" dirty="0" err="1">
                <a:latin typeface="+mn-lt"/>
              </a:rPr>
              <a:t>Chap</a:t>
            </a:r>
            <a:r>
              <a:rPr lang="fr-FR" sz="1000" dirty="0">
                <a:latin typeface="+mn-lt"/>
              </a:rPr>
              <a:t> 70 + 75 : - 150 000 €</a:t>
            </a:r>
          </a:p>
          <a:p>
            <a:r>
              <a:rPr lang="fr-FR" sz="1000" dirty="0">
                <a:latin typeface="+mn-lt"/>
              </a:rPr>
              <a:t>	- En 2022, fin de la convention de gestion voirie avec ALM : - 230 000 € de refacturation de mise à disposition de personnel</a:t>
            </a:r>
          </a:p>
          <a:p>
            <a:r>
              <a:rPr lang="fr-FR" sz="1000" dirty="0">
                <a:latin typeface="+mn-lt"/>
              </a:rPr>
              <a:t>	-  En 2022, fin des TAP : baisse de recettes tarifaires estimées à - 30 000 €, avec notamment la fin du périscolaire du mercredi matin.</a:t>
            </a:r>
          </a:p>
          <a:p>
            <a:r>
              <a:rPr lang="fr-FR" sz="1000" dirty="0">
                <a:latin typeface="+mn-lt"/>
              </a:rPr>
              <a:t>	-  Dynamisme des loyers et redevances</a:t>
            </a:r>
          </a:p>
          <a:p>
            <a:r>
              <a:rPr lang="fr-FR" sz="1000" dirty="0" err="1">
                <a:latin typeface="+mn-lt"/>
              </a:rPr>
              <a:t>Chap</a:t>
            </a:r>
            <a:r>
              <a:rPr lang="fr-FR" sz="1000" dirty="0">
                <a:latin typeface="+mn-lt"/>
              </a:rPr>
              <a:t> 73 : + 570 000 €</a:t>
            </a:r>
          </a:p>
          <a:p>
            <a:r>
              <a:rPr lang="fr-FR" sz="1000" dirty="0">
                <a:latin typeface="+mn-lt"/>
              </a:rPr>
              <a:t>	- En 2022, revalorisation coefficient correcteur + bases (+450 000 €)</a:t>
            </a:r>
          </a:p>
          <a:p>
            <a:r>
              <a:rPr lang="fr-FR" sz="1000" dirty="0">
                <a:latin typeface="+mn-lt"/>
              </a:rPr>
              <a:t>	- Dynamisme des droits de mutation + 50 000 €</a:t>
            </a:r>
          </a:p>
          <a:p>
            <a:r>
              <a:rPr lang="fr-FR" sz="1000" dirty="0">
                <a:latin typeface="+mn-lt"/>
              </a:rPr>
              <a:t>	- Rattrapage exceptionnel d’attribution de compensation + 60 000 €</a:t>
            </a:r>
          </a:p>
          <a:p>
            <a:r>
              <a:rPr lang="fr-FR" sz="1000" dirty="0" err="1">
                <a:latin typeface="+mn-lt"/>
              </a:rPr>
              <a:t>Chap</a:t>
            </a:r>
            <a:r>
              <a:rPr lang="fr-FR" sz="1000" dirty="0">
                <a:latin typeface="+mn-lt"/>
              </a:rPr>
              <a:t> 74 : - 200 000 €</a:t>
            </a:r>
          </a:p>
          <a:p>
            <a:r>
              <a:rPr lang="fr-FR" sz="1000" dirty="0">
                <a:latin typeface="+mn-lt"/>
              </a:rPr>
              <a:t>	- Sortie dégressive de la DSU en 2024 : - 60 000 € en 2022</a:t>
            </a:r>
          </a:p>
          <a:p>
            <a:r>
              <a:rPr lang="fr-FR" sz="1000" dirty="0">
                <a:latin typeface="+mn-lt"/>
              </a:rPr>
              <a:t>	-  Fin des TAP courant 2022 : - 190 000 euros de subvention en année pleine (CAF + Fonds de soutien de l’Etat)</a:t>
            </a:r>
          </a:p>
          <a:p>
            <a:endParaRPr lang="fr-FR" sz="1000" dirty="0">
              <a:latin typeface="+mn-lt"/>
            </a:endParaRPr>
          </a:p>
          <a:p>
            <a:pPr>
              <a:lnSpc>
                <a:spcPct val="107000"/>
              </a:lnSpc>
              <a:spcAft>
                <a:spcPts val="800"/>
              </a:spcAft>
            </a:pPr>
            <a:r>
              <a:rPr lang="fr-FR" sz="1000" b="1" dirty="0">
                <a:effectLst/>
                <a:latin typeface="+mn-lt"/>
                <a:ea typeface="Calibri" panose="020F0502020204030204" pitchFamily="34" charset="0"/>
                <a:cs typeface="Times New Roman" panose="02020603050405020304" pitchFamily="18" charset="0"/>
              </a:rPr>
              <a:t>2023 - 2026</a:t>
            </a:r>
            <a:endParaRPr lang="fr-FR" sz="100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fr-FR" sz="1000" dirty="0">
                <a:effectLst/>
                <a:latin typeface="+mn-lt"/>
                <a:ea typeface="Calibri" panose="020F0502020204030204" pitchFamily="34" charset="0"/>
                <a:cs typeface="Times New Roman" panose="02020603050405020304" pitchFamily="18" charset="0"/>
              </a:rPr>
              <a:t>Recettes tarifaires +2%,</a:t>
            </a:r>
            <a:r>
              <a:rPr lang="fr-FR" sz="1000" b="1" dirty="0">
                <a:effectLst/>
                <a:latin typeface="+mn-lt"/>
                <a:ea typeface="Calibri" panose="020F0502020204030204" pitchFamily="34" charset="0"/>
                <a:cs typeface="Times New Roman" panose="02020603050405020304" pitchFamily="18" charset="0"/>
              </a:rPr>
              <a:t>    </a:t>
            </a:r>
            <a:r>
              <a:rPr lang="fr-FR" sz="1000" dirty="0">
                <a:effectLst/>
                <a:latin typeface="+mn-lt"/>
                <a:ea typeface="Calibri" panose="020F0502020204030204" pitchFamily="34" charset="0"/>
                <a:cs typeface="Times New Roman" panose="02020603050405020304" pitchFamily="18" charset="0"/>
              </a:rPr>
              <a:t>bases fiscales +4%,    loyers et redevances +3%.  + sortie DSU en </a:t>
            </a:r>
            <a:r>
              <a:rPr lang="fr-FR" sz="1000" b="0" dirty="0">
                <a:effectLst/>
                <a:latin typeface="+mn-lt"/>
                <a:ea typeface="Calibri" panose="020F0502020204030204" pitchFamily="34" charset="0"/>
                <a:cs typeface="Times New Roman" panose="02020603050405020304" pitchFamily="18" charset="0"/>
              </a:rPr>
              <a:t>2024 (–363 000€)</a:t>
            </a:r>
          </a:p>
          <a:p>
            <a:endParaRPr lang="fr-FR" dirty="0"/>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10887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latin typeface="+mn-lt"/>
            </a:endParaRP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13147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7216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r>
              <a:rPr lang="fr-FR" dirty="0"/>
              <a:t>Pour rappel l’annuité d’emprunt est d’environ 1 million / an =&gt; doit être couverte par les recettes propres et notamment par l’Epargne Brute</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57257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000" dirty="0">
                <a:latin typeface="+mn-lt"/>
              </a:rPr>
              <a:t>Dette 2023 = impact en 2024 en terme de remboursement </a:t>
            </a:r>
          </a:p>
          <a:p>
            <a:r>
              <a:rPr lang="fr-FR" sz="1000" dirty="0">
                <a:latin typeface="+mn-lt"/>
              </a:rPr>
              <a:t>Le risque d’avoir un coefficient &gt; 100 en 2024 est élevé  d’où les mesures à prendre en compte pour activer les leviers de recettes</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743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retrouve ici le montant de l’annuité du capital de la dette autour d’1 million d’Euro tenant compte des nouveaux emprunts souscrits à hauteur de 2 000 000 € / an sur les 4 ans à venir</a:t>
            </a:r>
          </a:p>
          <a:p>
            <a:r>
              <a:rPr lang="fr-FR" dirty="0"/>
              <a:t>Cette annuité est en partie couverte, en partie, par l’épargne brute,</a:t>
            </a:r>
          </a:p>
          <a:p>
            <a:r>
              <a:rPr lang="fr-FR" dirty="0"/>
              <a:t>L’épargne nette qui en résulte </a:t>
            </a:r>
          </a:p>
          <a:p>
            <a:r>
              <a:rPr lang="fr-FR" dirty="0"/>
              <a:t>Pour 2023 : prise en compte de 225 000 € de cession : excédent lotissement et cession immobilière dont CTM de la Daguenière </a:t>
            </a:r>
            <a:r>
              <a:rPr lang="fr-FR"/>
              <a:t>(également à </a:t>
            </a:r>
            <a:r>
              <a:rPr lang="fr-FR" dirty="0"/>
              <a:t>l’</a:t>
            </a:r>
            <a:r>
              <a:rPr lang="fr-FR" dirty="0" err="1"/>
              <a:t>OdJ</a:t>
            </a:r>
            <a:r>
              <a:rPr lang="fr-FR" dirty="0"/>
              <a:t> du CM)</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1344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29456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objectifs en terme d’encours de dette et de capacité de désendettement seraient, quant à eux respectés même jusqu’à la fin du mandat</a:t>
            </a:r>
          </a:p>
          <a:p>
            <a:endParaRPr lang="fr-FR" dirty="0"/>
          </a:p>
          <a:p>
            <a:r>
              <a:rPr lang="fr-FR" dirty="0"/>
              <a:t>Néanmoins, il est indispensable de dégager l’Epargne Brute nécessaire à la mise en place de cette prospective d’investissement</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78866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Objectif du cadrage 2023 = Epargne brute hors exceptionnelle = 1,5 millions</a:t>
            </a:r>
          </a:p>
          <a:p>
            <a:r>
              <a:rPr lang="fr-FR" dirty="0"/>
              <a:t>Hors exceptionnel l’objectif n’est pas atteint = seulement 864 000 € d’Epargne Brute</a:t>
            </a:r>
          </a:p>
          <a:p>
            <a:r>
              <a:rPr lang="fr-FR" dirty="0"/>
              <a:t>Même si on ajoute l’exceptionnel (455 000 € en prospective : excédent lotissement, cession immobilière dont CTM la </a:t>
            </a:r>
            <a:r>
              <a:rPr lang="fr-FR" dirty="0" err="1"/>
              <a:t>Dagnenière</a:t>
            </a:r>
            <a:r>
              <a:rPr lang="fr-FR" dirty="0"/>
              <a:t>), on arriverai seulement à atteindre notre objectif =&gt; 1 319 000 € d’EB projetée pour 2023 </a:t>
            </a:r>
          </a:p>
          <a:p>
            <a:r>
              <a:rPr lang="fr-FR" dirty="0"/>
              <a:t>=&gt; Remise en cause de la prospective d’endettement et donc d’investissement</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8161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image des diapositives 1">
            <a:extLst>
              <a:ext uri="{FF2B5EF4-FFF2-40B4-BE49-F238E27FC236}">
                <a16:creationId xmlns:a16="http://schemas.microsoft.com/office/drawing/2014/main" id="{271FEA0A-3B7E-41AB-A0F3-D320199B0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Espace réservé des notes 2">
            <a:extLst>
              <a:ext uri="{FF2B5EF4-FFF2-40B4-BE49-F238E27FC236}">
                <a16:creationId xmlns:a16="http://schemas.microsoft.com/office/drawing/2014/main" id="{DA6DA2C0-ED86-4957-B1A1-ED6A4648D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defTabSz="914400" rtl="0" eaLnBrk="0" fontAlgn="base" latinLnBrk="0" hangingPunct="0">
              <a:spcBef>
                <a:spcPct val="0"/>
              </a:spcBef>
              <a:spcAft>
                <a:spcPct val="0"/>
              </a:spcAft>
              <a:buClrTx/>
              <a:buSzTx/>
              <a:buFontTx/>
              <a:buNone/>
              <a:tabLst/>
              <a:defRPr/>
            </a:pPr>
            <a:r>
              <a:rPr lang="fr-FR" altLang="fr-FR" sz="1800" dirty="0">
                <a:latin typeface="+mn-lt"/>
              </a:rPr>
              <a:t>Conformément à l’article 2.1.7 du Règlement budgétaire et financier, des indicateurs de gestion sont présentés lors du débat d’orientation budgétaire :</a:t>
            </a:r>
          </a:p>
          <a:p>
            <a:pPr marL="0" marR="0" lvl="0" indent="0" defTabSz="914400" rtl="0" eaLnBrk="0" fontAlgn="base" latinLnBrk="0" hangingPunct="0">
              <a:spcBef>
                <a:spcPct val="0"/>
              </a:spcBef>
              <a:spcAft>
                <a:spcPct val="0"/>
              </a:spcAft>
              <a:buClrTx/>
              <a:buSzTx/>
              <a:buFontTx/>
              <a:buNone/>
              <a:tabLst/>
              <a:defRPr/>
            </a:pPr>
            <a:endParaRPr lang="fr-FR" altLang="fr-FR" sz="1800" dirty="0">
              <a:latin typeface="+mn-lt"/>
            </a:endParaRP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fr-FR" altLang="fr-FR" sz="1800" dirty="0">
                <a:latin typeface="+mn-lt"/>
              </a:rPr>
              <a:t>Les dépenses et recettes réelles de fonctionnement par habitant</a:t>
            </a: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fr-FR" altLang="fr-FR" sz="1800" dirty="0">
                <a:latin typeface="+mn-lt"/>
              </a:rPr>
              <a:t>La marge d’autofinancement courant</a:t>
            </a: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fr-FR" altLang="fr-FR" sz="1800" dirty="0">
                <a:latin typeface="+mn-lt"/>
              </a:rPr>
              <a:t>Le taux d’épargne brute </a:t>
            </a:r>
          </a:p>
          <a:p>
            <a:pPr marL="342900" marR="0" lvl="0" indent="-342900" defTabSz="914400" rtl="0" eaLnBrk="0" fontAlgn="base" latinLnBrk="0" hangingPunct="0">
              <a:spcBef>
                <a:spcPct val="0"/>
              </a:spcBef>
              <a:spcAft>
                <a:spcPct val="0"/>
              </a:spcAft>
              <a:buClrTx/>
              <a:buSzTx/>
              <a:buFont typeface="Wingdings" panose="05000000000000000000" pitchFamily="2" charset="2"/>
              <a:buChar char="Ø"/>
              <a:tabLst/>
              <a:defRPr/>
            </a:pPr>
            <a:r>
              <a:rPr lang="fr-FR" altLang="fr-FR" sz="1800" dirty="0">
                <a:latin typeface="+mn-lt"/>
              </a:rPr>
              <a:t>Le taux d’endettement et la capacité de désendettement</a:t>
            </a:r>
          </a:p>
          <a:p>
            <a:pPr marL="457200" marR="0" lvl="1"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endParaRPr lang="fr-FR" dirty="0">
              <a:solidFill>
                <a:prstClr val="black"/>
              </a:solidFill>
              <a:latin typeface="+mn-lt"/>
            </a:endParaRPr>
          </a:p>
          <a:p>
            <a:pPr>
              <a:defRPr/>
            </a:pPr>
            <a:r>
              <a:rPr kumimoji="0" lang="fr-FR"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Ces rations sont présentés au cours du rapport</a:t>
            </a:r>
          </a:p>
          <a:p>
            <a:endParaRPr lang="fr-FR" altLang="fr-FR" dirty="0"/>
          </a:p>
        </p:txBody>
      </p:sp>
      <p:sp>
        <p:nvSpPr>
          <p:cNvPr id="2" name="Espace réservé du numéro de diapositive 1">
            <a:extLst>
              <a:ext uri="{FF2B5EF4-FFF2-40B4-BE49-F238E27FC236}">
                <a16:creationId xmlns:a16="http://schemas.microsoft.com/office/drawing/2014/main" id="{304F68F5-3726-484F-91AE-EEFD60B2B688}"/>
              </a:ext>
            </a:extLst>
          </p:cNvPr>
          <p:cNvSpPr>
            <a:spLocks noGrp="1"/>
          </p:cNvSpPr>
          <p:nvPr>
            <p:ph type="sldNum" sz="quarter" idx="5"/>
          </p:nvPr>
        </p:nvSpPr>
        <p:spPr/>
        <p:txBody>
          <a:bodyPr/>
          <a:lstStyle/>
          <a:p>
            <a:pPr>
              <a:defRPr/>
            </a:pPr>
            <a:fld id="{1CF79E55-CBC8-4359-90D6-686636AC2D40}" type="slidenum">
              <a:rPr lang="fr-FR" altLang="fr-FR" smtClean="0"/>
              <a:pPr>
                <a:defRPr/>
              </a:pPr>
              <a:t>3</a:t>
            </a:fld>
            <a:endParaRPr lang="fr-FR"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82206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D21779E-0B62-4BC4-83CA-FCA43B2CE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89690497-F7C3-4DE6-8331-1E5B906BD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 name="Espace réservé du numéro de diapositive 1">
            <a:extLst>
              <a:ext uri="{FF2B5EF4-FFF2-40B4-BE49-F238E27FC236}">
                <a16:creationId xmlns:a16="http://schemas.microsoft.com/office/drawing/2014/main" id="{756F6A85-6036-4FC4-89FA-74E1671E588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73468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000" dirty="0">
              <a:latin typeface="+mn-lt"/>
            </a:endParaRP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51158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Rappel : prospective </a:t>
            </a:r>
            <a:r>
              <a:rPr lang="en-US" dirty="0" err="1"/>
              <a:t>fonctionnement</a:t>
            </a:r>
            <a:r>
              <a:rPr lang="en-US" dirty="0"/>
              <a:t> </a:t>
            </a:r>
            <a:r>
              <a:rPr lang="en-US" dirty="0" err="1"/>
              <a:t>montre</a:t>
            </a:r>
            <a:r>
              <a:rPr lang="en-US" dirty="0"/>
              <a:t> </a:t>
            </a:r>
            <a:r>
              <a:rPr lang="en-US" dirty="0" err="1"/>
              <a:t>une</a:t>
            </a:r>
            <a:r>
              <a:rPr lang="en-US" dirty="0"/>
              <a:t> </a:t>
            </a:r>
            <a:r>
              <a:rPr lang="en-US" dirty="0" err="1"/>
              <a:t>épargne</a:t>
            </a:r>
            <a:r>
              <a:rPr lang="en-US" dirty="0"/>
              <a:t> brute de 800 000 € </a:t>
            </a:r>
            <a:r>
              <a:rPr lang="en-US" dirty="0" err="1"/>
              <a:t>en</a:t>
            </a:r>
            <a:r>
              <a:rPr lang="en-US" dirty="0"/>
              <a:t> 2023</a:t>
            </a:r>
          </a:p>
        </p:txBody>
      </p:sp>
      <p:sp>
        <p:nvSpPr>
          <p:cNvPr id="4" name="Espace réservé du numéro de diapositive 3">
            <a:extLst>
              <a:ext uri="{FF2B5EF4-FFF2-40B4-BE49-F238E27FC236}">
                <a16:creationId xmlns:a16="http://schemas.microsoft.com/office/drawing/2014/main" id="{2E3C4F8E-1547-4E46-A6BF-9E6B1A7B851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641334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D21779E-0B62-4BC4-83CA-FCA43B2CE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89690497-F7C3-4DE6-8331-1E5B906BD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 name="Espace réservé du numéro de diapositive 1">
            <a:extLst>
              <a:ext uri="{FF2B5EF4-FFF2-40B4-BE49-F238E27FC236}">
                <a16:creationId xmlns:a16="http://schemas.microsoft.com/office/drawing/2014/main" id="{756F6A85-6036-4FC4-89FA-74E1671E5882}"/>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7059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Rappel </a:t>
            </a:r>
            <a:r>
              <a:rPr lang="en-US" dirty="0" err="1"/>
              <a:t>baisse</a:t>
            </a:r>
            <a:r>
              <a:rPr lang="en-US" dirty="0"/>
              <a:t> de la DGF  = - 363 00 € </a:t>
            </a:r>
            <a:r>
              <a:rPr lang="en-US" dirty="0" err="1"/>
              <a:t>en</a:t>
            </a:r>
            <a:r>
              <a:rPr lang="en-US" dirty="0"/>
              <a:t> 2024</a:t>
            </a:r>
          </a:p>
          <a:p>
            <a:endParaRPr lang="en-US" dirty="0"/>
          </a:p>
          <a:p>
            <a:endParaRPr lang="fr-FR"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22383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BRISSAC			1401 €		43,04 %</a:t>
            </a:r>
          </a:p>
          <a:p>
            <a:r>
              <a:rPr lang="fr-FR" sz="1200" dirty="0"/>
              <a:t>BAUGE			1389 €		38,31 %</a:t>
            </a:r>
          </a:p>
          <a:p>
            <a:r>
              <a:rPr lang="fr-FR" sz="1200" dirty="0"/>
              <a:t>LA MENITRE			1 721 €		38,02 %</a:t>
            </a:r>
          </a:p>
          <a:p>
            <a:endParaRPr lang="fr-FR" sz="1200" dirty="0"/>
          </a:p>
          <a:p>
            <a:r>
              <a:rPr lang="fr-FR" sz="1200" dirty="0"/>
              <a:t>CHOLET 			3 759 €		49,52 %</a:t>
            </a:r>
          </a:p>
          <a:p>
            <a:r>
              <a:rPr lang="fr-FR" sz="1200" dirty="0"/>
              <a:t>DOUE EN ANJOU		1 676 €		48,28%</a:t>
            </a:r>
          </a:p>
          <a:p>
            <a:endParaRPr lang="fr-FR" sz="1200" dirty="0"/>
          </a:p>
          <a:p>
            <a:endParaRPr lang="fr-FR"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99538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dirty="0"/>
              <a:t>Non évoqué :</a:t>
            </a:r>
          </a:p>
          <a:p>
            <a:endParaRPr lang="fr-FR" sz="1000" dirty="0"/>
          </a:p>
          <a:p>
            <a:r>
              <a:rPr lang="fr-FR" sz="1000" dirty="0"/>
              <a:t>Majoration de la valeur locative possible pour les terrains constructibles de plus de 200 m²</a:t>
            </a:r>
          </a:p>
          <a:p>
            <a:r>
              <a:rPr lang="fr-FR" sz="1000" dirty="0"/>
              <a:t>La commue peut moduler la valeur locative de manière forfaitaire par m² de 0 à 3 €/m² (en retenant un nombre entier)</a:t>
            </a:r>
          </a:p>
          <a:p>
            <a:r>
              <a:rPr lang="fr-FR" sz="1000" dirty="0"/>
              <a:t>La superficie retenue pour le calcul de la majoration est réduite de 200 m² mais cette réduction peut également être supprimée par délibération</a:t>
            </a:r>
          </a:p>
          <a:p>
            <a:endParaRPr lang="fr-FR" sz="1000" dirty="0"/>
          </a:p>
          <a:p>
            <a:r>
              <a:rPr lang="fr-FR" sz="1000" dirty="0"/>
              <a:t>La majoration facultative consiste à augmenter la valeur locative des terrains nus constructibles selon le document d’urbanisme, forfaitairement. Elle renchérit le coût de détention des terrains nus constructibles pour les propriétaires soumis à la taxe foncière non bâtie qui sont donc incités à construire ou céder leur bien pour un projet, plutôt que de le conserver nu. L’objectif est de lutter contre la rétention foncière et d’inciter à la densification résidentielle.</a:t>
            </a:r>
          </a:p>
          <a:p>
            <a:endParaRPr lang="fr-FR" sz="1000" dirty="0"/>
          </a:p>
          <a:p>
            <a:r>
              <a:rPr lang="fr-FR" sz="1000" b="0" i="0" dirty="0">
                <a:solidFill>
                  <a:srgbClr val="000000"/>
                </a:solidFill>
                <a:effectLst/>
                <a:latin typeface="Open Sans" panose="020B0606030504020204" pitchFamily="34" charset="0"/>
              </a:rPr>
              <a:t>Une éventuelle délibération sur ce sujet doit être prise avant le 1</a:t>
            </a:r>
            <a:r>
              <a:rPr lang="fr-FR" sz="1000" b="0" i="0" baseline="30000" dirty="0">
                <a:solidFill>
                  <a:srgbClr val="000000"/>
                </a:solidFill>
                <a:effectLst/>
                <a:latin typeface="Open Sans" panose="020B0606030504020204" pitchFamily="34" charset="0"/>
              </a:rPr>
              <a:t>er</a:t>
            </a:r>
            <a:r>
              <a:rPr lang="fr-FR" sz="1000" b="0" i="0" dirty="0">
                <a:solidFill>
                  <a:srgbClr val="000000"/>
                </a:solidFill>
                <a:effectLst/>
                <a:latin typeface="Open Sans" panose="020B0606030504020204" pitchFamily="34" charset="0"/>
              </a:rPr>
              <a:t> octobre pour être applicable sur le budget 2024</a:t>
            </a:r>
          </a:p>
          <a:p>
            <a:r>
              <a:rPr lang="fr-FR" sz="1000" b="0" i="0" dirty="0">
                <a:solidFill>
                  <a:srgbClr val="000000"/>
                </a:solidFill>
                <a:effectLst/>
                <a:latin typeface="Open Sans" panose="020B0606030504020204" pitchFamily="34" charset="0"/>
              </a:rPr>
              <a:t>Les effets d’une telle mesure n’ont pas, à ce stade été étudiée =&gt; une simulation peut être demandé aux impôts en leur fournissant la liste des terrains concernés</a:t>
            </a:r>
            <a:endParaRPr lang="fr-FR" sz="1000"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6755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BRISSAC			156 €		38,99 %</a:t>
            </a:r>
          </a:p>
          <a:p>
            <a:r>
              <a:rPr lang="fr-FR" sz="1200" dirty="0"/>
              <a:t>BAUGE			215 €		33,94 %</a:t>
            </a:r>
          </a:p>
          <a:p>
            <a:r>
              <a:rPr lang="fr-FR" sz="1200" dirty="0"/>
              <a:t>LA MENITRE			349 €		39,23 %</a:t>
            </a:r>
          </a:p>
          <a:p>
            <a:endParaRPr lang="fr-FR" sz="1200" dirty="0"/>
          </a:p>
          <a:p>
            <a:r>
              <a:rPr lang="fr-FR" sz="1200" dirty="0"/>
              <a:t>CHOLET 			3 759 €		49,52 %</a:t>
            </a:r>
          </a:p>
          <a:p>
            <a:r>
              <a:rPr lang="fr-FR" sz="1200" dirty="0"/>
              <a:t>DOUE EN ANJOU		1 676 €		48,28%</a:t>
            </a:r>
          </a:p>
          <a:p>
            <a:endParaRPr lang="fr-FR" sz="1200" dirty="0"/>
          </a:p>
          <a:p>
            <a:r>
              <a:rPr lang="fr-FR" sz="1200" b="0" i="0" u="none" strike="noStrike" dirty="0">
                <a:solidFill>
                  <a:srgbClr val="000000"/>
                </a:solidFill>
                <a:effectLst/>
                <a:latin typeface="Calibri" panose="020F0502020204030204" pitchFamily="34" charset="0"/>
              </a:rPr>
              <a:t>SEVREMOINE</a:t>
            </a:r>
            <a:r>
              <a:rPr lang="fr-FR" sz="1200" dirty="0"/>
              <a:t> 		</a:t>
            </a:r>
            <a:r>
              <a:rPr lang="fr-FR" sz="1200" b="0" i="0" u="none" strike="noStrike" dirty="0">
                <a:solidFill>
                  <a:srgbClr val="000000"/>
                </a:solidFill>
                <a:effectLst/>
                <a:latin typeface="Calibri" panose="020F0502020204030204" pitchFamily="34" charset="0"/>
              </a:rPr>
              <a:t>	 197,21 € 		42,16</a:t>
            </a:r>
            <a:r>
              <a:rPr lang="fr-FR" sz="1200" dirty="0"/>
              <a:t> </a:t>
            </a:r>
            <a:r>
              <a:rPr lang="fr-FR" sz="1200" b="0" i="0" u="none" strike="noStrike" dirty="0">
                <a:solidFill>
                  <a:srgbClr val="000000"/>
                </a:solidFill>
                <a:effectLst/>
                <a:latin typeface="Calibri" panose="020F0502020204030204" pitchFamily="34" charset="0"/>
              </a:rPr>
              <a:t> % </a:t>
            </a:r>
          </a:p>
          <a:p>
            <a:r>
              <a:rPr lang="fr-FR" sz="1200" b="0" i="0" u="none" strike="noStrike" dirty="0">
                <a:solidFill>
                  <a:srgbClr val="000000"/>
                </a:solidFill>
                <a:effectLst/>
                <a:latin typeface="Calibri" panose="020F0502020204030204" pitchFamily="34" charset="0"/>
              </a:rPr>
              <a:t>LONGUE-JUMELLES</a:t>
            </a:r>
            <a:r>
              <a:rPr lang="fr-FR" sz="1200" dirty="0"/>
              <a:t>   		</a:t>
            </a:r>
            <a:r>
              <a:rPr lang="fr-FR" sz="1200" b="0" i="0" u="none" strike="noStrike" dirty="0">
                <a:solidFill>
                  <a:srgbClr val="000000"/>
                </a:solidFill>
                <a:effectLst/>
                <a:latin typeface="Calibri" panose="020F0502020204030204" pitchFamily="34" charset="0"/>
              </a:rPr>
              <a:t>199,54 € 		33,36 %</a:t>
            </a:r>
            <a:endParaRPr lang="fr-FR" sz="1200" dirty="0"/>
          </a:p>
          <a:p>
            <a:endParaRPr lang="fr-FR" sz="1200"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94875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1163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D21779E-0B62-4BC4-83CA-FCA43B2CE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89690497-F7C3-4DE6-8331-1E5B906BD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2" name="Espace réservé du numéro de diapositive 1">
            <a:extLst>
              <a:ext uri="{FF2B5EF4-FFF2-40B4-BE49-F238E27FC236}">
                <a16:creationId xmlns:a16="http://schemas.microsoft.com/office/drawing/2014/main" id="{241AD2F0-F384-4D04-8786-50AE70C28AA3}"/>
              </a:ext>
            </a:extLst>
          </p:cNvPr>
          <p:cNvSpPr>
            <a:spLocks noGrp="1"/>
          </p:cNvSpPr>
          <p:nvPr>
            <p:ph type="sldNum" sz="quarter" idx="5"/>
          </p:nvPr>
        </p:nvSpPr>
        <p:spPr/>
        <p:txBody>
          <a:bodyPr/>
          <a:lstStyle/>
          <a:p>
            <a:pPr>
              <a:defRPr/>
            </a:pPr>
            <a:fld id="{1CF79E55-CBC8-4359-90D6-686636AC2D40}" type="slidenum">
              <a:rPr lang="fr-FR" altLang="fr-FR" smtClean="0"/>
              <a:pPr>
                <a:defRPr/>
              </a:pPr>
              <a:t>4</a:t>
            </a:fld>
            <a:endParaRPr lang="fr-FR" altLang="fr-FR"/>
          </a:p>
        </p:txBody>
      </p:sp>
    </p:spTree>
    <p:extLst>
      <p:ext uri="{BB962C8B-B14F-4D97-AF65-F5344CB8AC3E}">
        <p14:creationId xmlns:p14="http://schemas.microsoft.com/office/powerpoint/2010/main" val="1087875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l"/>
            <a:r>
              <a:rPr lang="fr-FR" b="0" i="0" dirty="0">
                <a:solidFill>
                  <a:srgbClr val="3A3A3A"/>
                </a:solidFill>
                <a:effectLst/>
                <a:latin typeface="Marianne"/>
              </a:rPr>
              <a:t>La Taxe d’habitation sur les logements vacants est  facultative et doit être adoptée par délibération par les communes situées hors zone tendue</a:t>
            </a:r>
          </a:p>
          <a:p>
            <a:pPr algn="l"/>
            <a:r>
              <a:rPr lang="fr-FR" b="0" i="0" dirty="0">
                <a:solidFill>
                  <a:srgbClr val="000000"/>
                </a:solidFill>
                <a:effectLst/>
                <a:latin typeface="sourcesanspro"/>
              </a:rPr>
              <a:t>Sont exonérés les logements détenus par les organismes HLM et les sociétés d'économie mixte, destinés à être attribués sous conditions de ressources</a:t>
            </a:r>
          </a:p>
          <a:p>
            <a:pPr algn="l"/>
            <a:endParaRPr lang="fr-FR" b="0" i="0" dirty="0">
              <a:solidFill>
                <a:srgbClr val="000000"/>
              </a:solidFill>
              <a:effectLst/>
              <a:latin typeface="sourcesanspro"/>
            </a:endParaRPr>
          </a:p>
          <a:p>
            <a:pPr algn="l"/>
            <a:r>
              <a:rPr lang="fr-FR" dirty="0"/>
              <a:t>Taxe sur les logements vacants = taxe automatique dans les zone dite tendue</a:t>
            </a:r>
          </a:p>
          <a:p>
            <a:pPr algn="l"/>
            <a:r>
              <a:rPr lang="fr-FR" b="0" i="0" dirty="0">
                <a:solidFill>
                  <a:srgbClr val="3A3A3A"/>
                </a:solidFill>
                <a:effectLst/>
                <a:latin typeface="Marianne"/>
              </a:rPr>
              <a:t>La TLV est basée sur la valeur locative du logement (comme la taxe d'habitation).</a:t>
            </a:r>
          </a:p>
          <a:p>
            <a:pPr algn="l"/>
            <a:r>
              <a:rPr lang="fr-FR" b="0" i="0" dirty="0">
                <a:solidFill>
                  <a:srgbClr val="3A3A3A"/>
                </a:solidFill>
                <a:effectLst/>
                <a:latin typeface="Marianne"/>
              </a:rPr>
              <a:t>Le taux appliqué en 2022 est 12,5 % la 1</a:t>
            </a:r>
            <a:r>
              <a:rPr lang="fr-FR" b="0" i="0" baseline="30000" dirty="0">
                <a:solidFill>
                  <a:srgbClr val="3A3A3A"/>
                </a:solidFill>
                <a:effectLst/>
                <a:latin typeface="Marianne"/>
              </a:rPr>
              <a:t>re</a:t>
            </a:r>
            <a:r>
              <a:rPr lang="fr-FR" b="0" i="0" dirty="0">
                <a:solidFill>
                  <a:srgbClr val="3A3A3A"/>
                </a:solidFill>
                <a:effectLst/>
                <a:latin typeface="Marianne"/>
              </a:rPr>
              <a:t> année et de 25 % les années suivantes.</a:t>
            </a:r>
          </a:p>
          <a:p>
            <a:pPr algn="l"/>
            <a:r>
              <a:rPr lang="fr-FR" b="0" i="0" dirty="0">
                <a:solidFill>
                  <a:srgbClr val="3A3A3A"/>
                </a:solidFill>
                <a:effectLst/>
                <a:latin typeface="Marianne"/>
              </a:rPr>
              <a:t>Il a été revalorisé par le Loi de Finances 2023 à 17 %  la 1</a:t>
            </a:r>
            <a:r>
              <a:rPr lang="fr-FR" b="0" i="0" baseline="30000" dirty="0">
                <a:solidFill>
                  <a:srgbClr val="3A3A3A"/>
                </a:solidFill>
                <a:effectLst/>
                <a:latin typeface="Marianne"/>
              </a:rPr>
              <a:t>ère</a:t>
            </a:r>
            <a:r>
              <a:rPr lang="fr-FR" b="0" i="0" dirty="0">
                <a:solidFill>
                  <a:srgbClr val="3A3A3A"/>
                </a:solidFill>
                <a:effectLst/>
                <a:latin typeface="Marianne"/>
              </a:rPr>
              <a:t> année et 34 % les années suivantes</a:t>
            </a:r>
          </a:p>
          <a:p>
            <a:pPr algn="l"/>
            <a:endParaRPr lang="fr-FR" b="0" i="0" dirty="0">
              <a:solidFill>
                <a:srgbClr val="3A3A3A"/>
              </a:solidFill>
              <a:effectLst/>
              <a:latin typeface="Marianne"/>
            </a:endParaRPr>
          </a:p>
          <a:p>
            <a:r>
              <a:rPr lang="fr-FR" dirty="0"/>
              <a:t>Une résidence secondaire habitée par son propriétaire quelques jours ou quelques mois dans l’année, ne tombe pas sous le coup de la TLV, </a:t>
            </a:r>
          </a:p>
          <a:p>
            <a:r>
              <a:rPr lang="fr-FR" dirty="0"/>
              <a:t>Elle est néanmoins assujettie à la taxe d’habitation et peut être assujettie à la surtaxe d’habitation sur les résidences secondaires instauré dans les communes situées en zone tendue (même zonage que pour la TLV)</a:t>
            </a:r>
          </a:p>
          <a:p>
            <a:endParaRPr lang="fr-FR" dirty="0"/>
          </a:p>
          <a:p>
            <a:endParaRPr lang="fr-FR" dirty="0"/>
          </a:p>
          <a:p>
            <a:r>
              <a:rPr lang="fr-FR" dirty="0"/>
              <a:t>Loire-Authion n’est pas en zone tendue à ce jour</a:t>
            </a:r>
          </a:p>
          <a:p>
            <a:r>
              <a:rPr lang="fr-FR" b="0" i="0" dirty="0">
                <a:solidFill>
                  <a:srgbClr val="474D6B"/>
                </a:solidFill>
                <a:effectLst/>
                <a:latin typeface="Inter"/>
              </a:rPr>
              <a:t>Selon la loi ALUR, une zone tendue se définit par une zone géographique, plus précisément une agglomération, au sein de laquelle la demande en matière de logement est particulièrement importante en comparaison avec l’offre de logements disponibles. Ce sont également des zones d’urbanisation continue comptant en général un nombre d’habitants supérieur à 50 000, où le déséquilibre entre les logements disponibles à la location et le besoin de logements des locataires est avéré et réellement problématique, ce qui cause de sérieuses difficultés d’accès au logement.</a:t>
            </a:r>
          </a:p>
          <a:p>
            <a:r>
              <a:rPr lang="fr-FR" b="0" i="0" dirty="0">
                <a:solidFill>
                  <a:srgbClr val="474D6B"/>
                </a:solidFill>
                <a:effectLst/>
                <a:latin typeface="Inter"/>
              </a:rPr>
              <a:t>Un décret pour étendre les zones dites tendues est en attente suite à la loi de Finances 2023. L</a:t>
            </a:r>
            <a:r>
              <a:rPr lang="fr-FR" b="0" i="0" dirty="0">
                <a:solidFill>
                  <a:srgbClr val="171717"/>
                </a:solidFill>
                <a:effectLst/>
                <a:latin typeface="montserrat" panose="00000500000000000000" pitchFamily="2" charset="0"/>
              </a:rPr>
              <a:t>a modification législative envisagée devrait avoir pour conséquence de situer 5 000 communes dans ces zones, contre 1 140 actuellement, Cela devrait néanmoins surtout des communes sur les façades atlantique et méditerranéenne, en Corse et dans certaines zones de montagnes.</a:t>
            </a:r>
            <a:endParaRPr lang="fr-FR"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86788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36248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Débat autour de la date de mise en œuvre de l’augmentation des tarifs  notamment pour les salles</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altLang="fr-FR" sz="1200" dirty="0">
                <a:solidFill>
                  <a:srgbClr val="000000"/>
                </a:solidFill>
                <a:latin typeface="Source Sans Pro" panose="020B0503030403020204" pitchFamily="34" charset="0"/>
                <a:cs typeface="Source Sans Pro" panose="020B0503030403020204" pitchFamily="34" charset="0"/>
                <a:sym typeface="Wingdings" panose="05000000000000000000" pitchFamily="2" charset="2"/>
              </a:rPr>
              <a:t> </a:t>
            </a:r>
            <a:r>
              <a:rPr kumimoji="0" lang="fr-FR" altLang="fr-FR" sz="12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Augmentation projetée pour prendre en compte l’inflation  : + 4 % en 2023</a:t>
            </a:r>
          </a:p>
          <a:p>
            <a:endParaRPr lang="fr-FR" dirty="0"/>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729515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Ce plan de cession devra s’articuler avec l</a:t>
            </a:r>
            <a:r>
              <a:rPr lang="fr-FR" u="sng" dirty="0"/>
              <a:t>e schéma d’organisation des équipements et des services qui </a:t>
            </a:r>
            <a:r>
              <a:rPr lang="fr-FR" dirty="0"/>
              <a:t> définit des orientations en terme d’organisation des services de la commune nouvelle et d’affectation des bâtiments</a:t>
            </a:r>
          </a:p>
          <a:p>
            <a:endParaRPr lang="en-US"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97316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598907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6CF2B524-2DF3-47E4-B7BF-4CF1A6AD9121}"/>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53986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0D21779E-0B62-4BC4-83CA-FCA43B2CEC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notes 2">
            <a:extLst>
              <a:ext uri="{FF2B5EF4-FFF2-40B4-BE49-F238E27FC236}">
                <a16:creationId xmlns:a16="http://schemas.microsoft.com/office/drawing/2014/main" id="{89690497-F7C3-4DE6-8331-1E5B906BD0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a:p>
        </p:txBody>
      </p:sp>
      <p:sp>
        <p:nvSpPr>
          <p:cNvPr id="2" name="Espace réservé du numéro de diapositive 1">
            <a:extLst>
              <a:ext uri="{FF2B5EF4-FFF2-40B4-BE49-F238E27FC236}">
                <a16:creationId xmlns:a16="http://schemas.microsoft.com/office/drawing/2014/main" id="{5DD46584-A19B-421A-821C-7160B057EE73}"/>
              </a:ext>
            </a:extLst>
          </p:cNvPr>
          <p:cNvSpPr>
            <a:spLocks noGrp="1"/>
          </p:cNvSpPr>
          <p:nvPr>
            <p:ph type="sldNum" sz="quarter" idx="5"/>
          </p:nvPr>
        </p:nvSpPr>
        <p:spPr/>
        <p:txBody>
          <a:bodyPr/>
          <a:lstStyle/>
          <a:p>
            <a:pPr>
              <a:defRPr/>
            </a:pPr>
            <a:fld id="{1CF79E55-CBC8-4359-90D6-686636AC2D40}" type="slidenum">
              <a:rPr lang="fr-FR" altLang="fr-FR" smtClean="0"/>
              <a:pPr>
                <a:defRPr/>
              </a:pPr>
              <a:t>46</a:t>
            </a:fld>
            <a:endParaRPr lang="fr-FR" altLang="fr-FR"/>
          </a:p>
        </p:txBody>
      </p:sp>
    </p:spTree>
    <p:extLst>
      <p:ext uri="{BB962C8B-B14F-4D97-AF65-F5344CB8AC3E}">
        <p14:creationId xmlns:p14="http://schemas.microsoft.com/office/powerpoint/2010/main" val="1057058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Hypothèse d’inflation pour 2023 entre 4 et 5 %</a:t>
            </a:r>
          </a:p>
          <a:p>
            <a:r>
              <a:rPr lang="fr-FR" dirty="0"/>
              <a:t>Hypothèse retenue dans la prospective : + 2 % =&gt; voir tableau A3 sur la prospective</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2982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Détail évolution DGF : voir diapo du COMEX du 28/11</a:t>
            </a: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95636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3A418-908B-49C6-AE91-713600180B56}" type="datetime1">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05/01/2023</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5" name="Espace réservé du pied de page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6" name="Espace réservé du numéro de diapositive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982105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Délibération ALM du 14 novembre 2022 et délibération CM 10 janvier 2022 à suivre</a:t>
            </a:r>
          </a:p>
          <a:p>
            <a:endParaRPr lang="fr-FR" sz="1200" dirty="0"/>
          </a:p>
          <a:p>
            <a:r>
              <a:rPr lang="fr-FR" b="1" i="0" dirty="0">
                <a:solidFill>
                  <a:srgbClr val="333333"/>
                </a:solidFill>
                <a:effectLst/>
                <a:latin typeface="Roboto" panose="02000000000000000000" pitchFamily="2" charset="0"/>
              </a:rPr>
              <a:t>Le potentiel fiscal </a:t>
            </a:r>
            <a:r>
              <a:rPr lang="fr-FR" b="0" i="0" dirty="0">
                <a:solidFill>
                  <a:srgbClr val="333333"/>
                </a:solidFill>
                <a:effectLst/>
                <a:latin typeface="Roboto" panose="02000000000000000000" pitchFamily="2" charset="0"/>
              </a:rPr>
              <a:t>est  égal à la somme que produiraient les quatre taxes directes locales ( TFPB, TFPNB, la TH résidences secondaires, CVAE,) de cette collectivité si l’on appliquait aux bases communales de ces quatre taxes le taux moyen national d’imposition à chacune de ces taxes.</a:t>
            </a:r>
          </a:p>
          <a:p>
            <a:pPr algn="l"/>
            <a:endParaRPr lang="fr-FR" b="0" i="0" dirty="0">
              <a:solidFill>
                <a:srgbClr val="333333"/>
              </a:solidFill>
              <a:effectLst/>
              <a:latin typeface="Roboto" panose="02000000000000000000" pitchFamily="2" charset="0"/>
            </a:endParaRPr>
          </a:p>
          <a:p>
            <a:pPr algn="l"/>
            <a:r>
              <a:rPr lang="fr-FR" b="0" i="0" dirty="0">
                <a:solidFill>
                  <a:srgbClr val="333333"/>
                </a:solidFill>
                <a:effectLst/>
                <a:latin typeface="Roboto" panose="02000000000000000000" pitchFamily="2" charset="0"/>
              </a:rPr>
              <a:t>Il est majoré des produits (réels) de cotisation sur la valeur ajoutée des entreprises (CVAE), des impositions forfaitaires sur les entreprises de réseaux (IFER), de la taxe sur les surfaces commerciales (</a:t>
            </a:r>
            <a:r>
              <a:rPr lang="fr-FR" b="0" i="0" dirty="0" err="1">
                <a:solidFill>
                  <a:srgbClr val="333333"/>
                </a:solidFill>
                <a:effectLst/>
                <a:latin typeface="Roboto" panose="02000000000000000000" pitchFamily="2" charset="0"/>
              </a:rPr>
              <a:t>Tascom</a:t>
            </a:r>
            <a:r>
              <a:rPr lang="fr-FR" b="0" i="0" dirty="0">
                <a:solidFill>
                  <a:srgbClr val="333333"/>
                </a:solidFill>
                <a:effectLst/>
                <a:latin typeface="Roboto" panose="02000000000000000000" pitchFamily="2" charset="0"/>
              </a:rPr>
              <a:t>), des produits de la taxe additionnelle à la taxe foncière sur les propriétés non bâties (TAFNB), des montants perçus au titre de la redevance des mines, de la surtaxe eaux minérales, de la dotation de compensation de réforme de la taxe professionnelle (DCRTP), du reversement ou du prélèvement au titre du fonds national de garantie individuelle de ressources (FNGIR),</a:t>
            </a:r>
          </a:p>
          <a:p>
            <a:pPr algn="l"/>
            <a:endParaRPr lang="fr-FR" b="0" i="0" dirty="0">
              <a:solidFill>
                <a:srgbClr val="333333"/>
              </a:solidFill>
              <a:effectLst/>
              <a:latin typeface="Roboto" panose="02000000000000000000" pitchFamily="2" charset="0"/>
            </a:endParaRPr>
          </a:p>
          <a:p>
            <a:pPr algn="l"/>
            <a:r>
              <a:rPr lang="fr-FR" b="0" i="0" dirty="0">
                <a:solidFill>
                  <a:srgbClr val="333333"/>
                </a:solidFill>
                <a:effectLst/>
                <a:latin typeface="Roboto" panose="02000000000000000000" pitchFamily="2" charset="0"/>
              </a:rPr>
              <a:t>Ce potentiel fiscal est rapporté au nombre d’habitants en prenant en compte la population totale de la commune majorée d’un habitant par résidence secondaire et par place de caravane et lissée suite à la variation de population constatée au dernier recensement.</a:t>
            </a:r>
          </a:p>
          <a:p>
            <a:endParaRPr lang="fr-FR" sz="1200" dirty="0"/>
          </a:p>
          <a:p>
            <a:endParaRPr lang="fr-FR" sz="1200" dirty="0"/>
          </a:p>
          <a:p>
            <a:r>
              <a:rPr lang="fr-FR" b="1" i="0" dirty="0">
                <a:solidFill>
                  <a:srgbClr val="333333"/>
                </a:solidFill>
                <a:effectLst/>
                <a:latin typeface="Roboto" panose="02000000000000000000" pitchFamily="2" charset="0"/>
              </a:rPr>
              <a:t>Le potentiel financier</a:t>
            </a:r>
            <a:r>
              <a:rPr lang="fr-FR" b="0" i="0" dirty="0">
                <a:solidFill>
                  <a:srgbClr val="333333"/>
                </a:solidFill>
                <a:effectLst/>
                <a:latin typeface="Roboto" panose="02000000000000000000" pitchFamily="2" charset="0"/>
              </a:rPr>
              <a:t> est venu remplacer, à partir de 2005, le potentiel fiscal, comme élément de mesure de la richesse théorique d’une commune,</a:t>
            </a:r>
          </a:p>
          <a:p>
            <a:r>
              <a:rPr lang="fr-FR" b="0" i="0" dirty="0">
                <a:solidFill>
                  <a:srgbClr val="333333"/>
                </a:solidFill>
                <a:effectLst/>
                <a:latin typeface="Roboto" panose="02000000000000000000" pitchFamily="2" charset="0"/>
              </a:rPr>
              <a:t>Il correspond à son </a:t>
            </a:r>
            <a:r>
              <a:rPr lang="fr-FR" b="1" i="0" dirty="0">
                <a:solidFill>
                  <a:srgbClr val="333333"/>
                </a:solidFill>
                <a:effectLst/>
                <a:latin typeface="Roboto" panose="02000000000000000000" pitchFamily="2" charset="0"/>
              </a:rPr>
              <a:t>potentiel fiscal majoré de DGF</a:t>
            </a:r>
          </a:p>
          <a:p>
            <a:r>
              <a:rPr lang="fr-FR" b="0" i="0" dirty="0">
                <a:solidFill>
                  <a:srgbClr val="333333"/>
                </a:solidFill>
                <a:effectLst/>
                <a:latin typeface="Roboto" panose="02000000000000000000" pitchFamily="2" charset="0"/>
              </a:rPr>
              <a:t>Le potentiel financier est ici rapporté à la population DGF (population Insee + résidences secondaires). </a:t>
            </a:r>
          </a:p>
          <a:p>
            <a:r>
              <a:rPr lang="fr-FR" b="0" i="0" dirty="0">
                <a:solidFill>
                  <a:srgbClr val="333333"/>
                </a:solidFill>
                <a:effectLst/>
                <a:latin typeface="Roboto" panose="02000000000000000000" pitchFamily="2" charset="0"/>
              </a:rPr>
              <a:t>Il est minoré de la contribution au redressement des finances publiques de la commune de l’année précédente, et le cas échéant, des prélèvements fiscaux subis sur le produit des impôts directs locaux, l’année précédente par la commune.</a:t>
            </a:r>
            <a:endParaRPr lang="fr-FR" sz="1200" dirty="0"/>
          </a:p>
          <a:p>
            <a:pPr algn="l"/>
            <a:endParaRPr lang="fr-FR" sz="1200" dirty="0"/>
          </a:p>
        </p:txBody>
      </p:sp>
      <p:sp>
        <p:nvSpPr>
          <p:cNvPr id="4" name="Espace réservé du numéro de diapositive 3">
            <a:extLst>
              <a:ext uri="{FF2B5EF4-FFF2-40B4-BE49-F238E27FC236}">
                <a16:creationId xmlns:a16="http://schemas.microsoft.com/office/drawing/2014/main" id="{E05D28E9-E7C2-4CB8-AF0C-E2A87F444EA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99011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DSC quasi maintenue (- 5 000 €) pour Loire-Authion compte tenu de sa position moyenne par rapport aux moyennes des potentiels financiers et revenu par habitants</a:t>
            </a:r>
          </a:p>
          <a:p>
            <a:endParaRPr lang="fr-FR" dirty="0"/>
          </a:p>
        </p:txBody>
      </p:sp>
      <p:sp>
        <p:nvSpPr>
          <p:cNvPr id="4" name="Espace réservé du numéro de diapositive 3">
            <a:extLst>
              <a:ext uri="{FF2B5EF4-FFF2-40B4-BE49-F238E27FC236}">
                <a16:creationId xmlns:a16="http://schemas.microsoft.com/office/drawing/2014/main" id="{E05D28E9-E7C2-4CB8-AF0C-E2A87F444EA5}"/>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CF79E55-CBC8-4359-90D6-686636AC2D40}" type="slidenum">
              <a:rPr kumimoji="0" lang="fr-FR" alt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11219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a:t>Conseil Municipal du 10 janvier 2023</a:t>
            </a:r>
          </a:p>
        </p:txBody>
      </p:sp>
      <p:sp>
        <p:nvSpPr>
          <p:cNvPr id="6" name="Slide Number Placeholder 5"/>
          <p:cNvSpPr>
            <a:spLocks noGrp="1"/>
          </p:cNvSpPr>
          <p:nvPr>
            <p:ph type="sldNum" sz="quarter" idx="12"/>
          </p:nvPr>
        </p:nvSpPr>
        <p:spPr/>
        <p:txBody>
          <a:bodyPr/>
          <a:lstStyle/>
          <a:p>
            <a:pPr>
              <a:defRPr/>
            </a:pPr>
            <a:fld id="{6A728675-6A96-4CB1-80B5-DF2FBEF417BA}" type="slidenum">
              <a:rPr lang="fr-FR" altLang="fr-FR" smtClean="0"/>
              <a:pPr>
                <a:defRPr/>
              </a:pPr>
              <a:t>‹N°›</a:t>
            </a:fld>
            <a:endParaRPr lang="fr-FR" altLang="fr-FR"/>
          </a:p>
        </p:txBody>
      </p:sp>
    </p:spTree>
    <p:extLst>
      <p:ext uri="{BB962C8B-B14F-4D97-AF65-F5344CB8AC3E}">
        <p14:creationId xmlns:p14="http://schemas.microsoft.com/office/powerpoint/2010/main" val="313954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a:t>Conseil Municipal du 10 janvier 2023</a:t>
            </a:r>
          </a:p>
        </p:txBody>
      </p:sp>
      <p:sp>
        <p:nvSpPr>
          <p:cNvPr id="6" name="Slide Number Placeholder 5"/>
          <p:cNvSpPr>
            <a:spLocks noGrp="1"/>
          </p:cNvSpPr>
          <p:nvPr>
            <p:ph type="sldNum" sz="quarter" idx="12"/>
          </p:nvPr>
        </p:nvSpPr>
        <p:spPr/>
        <p:txBody>
          <a:bodyPr/>
          <a:lstStyle/>
          <a:p>
            <a:pPr>
              <a:defRPr/>
            </a:pPr>
            <a:fld id="{4C33E08A-4A0A-4790-A4C5-B6140FF7A058}" type="slidenum">
              <a:rPr lang="fr-FR" altLang="fr-FR" smtClean="0"/>
              <a:pPr>
                <a:defRPr/>
              </a:pPr>
              <a:t>‹N°›</a:t>
            </a:fld>
            <a:endParaRPr lang="fr-FR" altLang="fr-FR"/>
          </a:p>
        </p:txBody>
      </p:sp>
    </p:spTree>
    <p:extLst>
      <p:ext uri="{BB962C8B-B14F-4D97-AF65-F5344CB8AC3E}">
        <p14:creationId xmlns:p14="http://schemas.microsoft.com/office/powerpoint/2010/main" val="334402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a:t>Conseil Municipal du 10 janvier 2023</a:t>
            </a:r>
          </a:p>
        </p:txBody>
      </p:sp>
      <p:sp>
        <p:nvSpPr>
          <p:cNvPr id="6" name="Slide Number Placeholder 5"/>
          <p:cNvSpPr>
            <a:spLocks noGrp="1"/>
          </p:cNvSpPr>
          <p:nvPr>
            <p:ph type="sldNum" sz="quarter" idx="12"/>
          </p:nvPr>
        </p:nvSpPr>
        <p:spPr/>
        <p:txBody>
          <a:bodyPr/>
          <a:lstStyle/>
          <a:p>
            <a:pPr>
              <a:defRPr/>
            </a:pPr>
            <a:fld id="{3451BE81-90A8-40AB-AE80-C986CBE1AE07}" type="slidenum">
              <a:rPr lang="fr-FR" altLang="fr-FR" smtClean="0"/>
              <a:pPr>
                <a:defRPr/>
              </a:pPr>
              <a:t>‹N°›</a:t>
            </a:fld>
            <a:endParaRPr lang="fr-FR" altLang="fr-FR"/>
          </a:p>
        </p:txBody>
      </p:sp>
    </p:spTree>
    <p:extLst>
      <p:ext uri="{BB962C8B-B14F-4D97-AF65-F5344CB8AC3E}">
        <p14:creationId xmlns:p14="http://schemas.microsoft.com/office/powerpoint/2010/main" val="249215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D92ED-B7E0-A21C-B419-EAAF54AB6134}"/>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59BBC9D-3D15-BBDF-809B-01B10D0F6EA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5D04667-0EA8-65E6-F7E4-6BE998FAC1A8}"/>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AA27E83C-9FF8-196F-A9C1-F35EF86DEB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76CA26-D2D2-54B5-E5A3-46F722A4B9A2}"/>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2463644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AA16B1-F2D6-F454-31DE-DA14599D77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DD5C6ED-61C9-8CFE-607A-0AF07910C69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4EE97D-4613-583B-92CA-D632644FFE61}"/>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D6E9B0DB-A45D-19D5-5B4D-B5BBE3455D3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EA1095-2BA1-3B2E-3272-AC2F8EA26C33}"/>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3803672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1F2EA0-0475-CE9A-DFF0-9830746ABA1E}"/>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E26170B-0140-0C93-E635-1EA0D4D8AB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B13AFF5-C666-783C-100B-61D388938FB6}"/>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4C510273-A9D9-A176-9F7C-FC644CFB7EC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F0E051-85C1-84E4-2277-A24B96E88D5B}"/>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218707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61912-E1BB-3795-5B9B-9B2A3CC9FE9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8F8A04F-AEEB-BCE4-20FF-D5A284114CBE}"/>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246E13E-477C-8760-B4F5-2E4C3373BF87}"/>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550F40C-AEB0-6B8D-2503-D72BFF484BB7}"/>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D1EF0BFC-03B6-83E8-CFEE-BED457F5BD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11757FA-393E-3775-9060-D45EB8464715}"/>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780776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786381-16AE-9CBA-1987-B67E14777939}"/>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4B277FB-2398-DECA-7AC5-700ED0D6A2A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0FD16EE-F53E-DA00-8B02-18AEAE623A66}"/>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93C3B21-1D5F-064F-31FE-E35A1540C0B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74E7CB2-F416-8F28-C746-103FB98FE8AA}"/>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85FF4B2-629E-869F-288A-8FFBBFC968AE}"/>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8" name="Espace réservé du pied de page 7">
            <a:extLst>
              <a:ext uri="{FF2B5EF4-FFF2-40B4-BE49-F238E27FC236}">
                <a16:creationId xmlns:a16="http://schemas.microsoft.com/office/drawing/2014/main" id="{C36481BB-DA3C-83D2-1AA0-DBA5E92C3EC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08A41C0-8A2F-EFA9-F899-120229947896}"/>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40294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951E6-5B66-3605-DE49-AAD468AD7A0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F0F529-EE5F-87AA-3787-4EEEA3C95E8F}"/>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4" name="Espace réservé du pied de page 3">
            <a:extLst>
              <a:ext uri="{FF2B5EF4-FFF2-40B4-BE49-F238E27FC236}">
                <a16:creationId xmlns:a16="http://schemas.microsoft.com/office/drawing/2014/main" id="{BA6829DB-6591-0E6C-74F7-531E08F13BA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9FADF17-614D-8BF9-54CD-9F806430ED02}"/>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275299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678749-A089-97C5-66B9-541622CF6085}"/>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3" name="Espace réservé du pied de page 2">
            <a:extLst>
              <a:ext uri="{FF2B5EF4-FFF2-40B4-BE49-F238E27FC236}">
                <a16:creationId xmlns:a16="http://schemas.microsoft.com/office/drawing/2014/main" id="{815CD1C6-8A97-A878-9251-45A92BF3468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A0FE192-5B85-627B-E7E4-5DCBD0D46CB4}"/>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169371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EA4378-8939-8757-4000-F370F7AA41C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24019E5-D4F8-2802-7A29-5C1884438C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5A0822-8B01-1938-F4FB-D991CC596B1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CD28B54-BCB1-B557-B9CD-B51D86A78241}"/>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D4333FDB-8EE3-5FDB-0FE1-86FE99E14F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B0C1241-B13F-959F-6F3F-B527B669ABD8}"/>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2939387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6457950" y="6317326"/>
            <a:ext cx="2057400" cy="365125"/>
          </a:xfrm>
        </p:spPr>
        <p:txBody>
          <a:bodyPr/>
          <a:lstStyle/>
          <a:p>
            <a:pPr>
              <a:defRPr/>
            </a:pPr>
            <a:endParaRPr lang="fr-FR" dirty="0"/>
          </a:p>
        </p:txBody>
      </p:sp>
      <p:sp>
        <p:nvSpPr>
          <p:cNvPr id="5" name="Footer Placeholder 4"/>
          <p:cNvSpPr>
            <a:spLocks noGrp="1"/>
          </p:cNvSpPr>
          <p:nvPr>
            <p:ph type="ftr" sz="quarter" idx="11"/>
          </p:nvPr>
        </p:nvSpPr>
        <p:spPr/>
        <p:txBody>
          <a:bodyPr/>
          <a:lstStyle/>
          <a:p>
            <a:pPr>
              <a:defRPr/>
            </a:pPr>
            <a:r>
              <a:rPr lang="fr-FR"/>
              <a:t>Conseil Municipal du 10 janvier 2023</a:t>
            </a:r>
          </a:p>
        </p:txBody>
      </p:sp>
      <p:sp>
        <p:nvSpPr>
          <p:cNvPr id="6" name="Slide Number Placeholder 5"/>
          <p:cNvSpPr>
            <a:spLocks noGrp="1"/>
          </p:cNvSpPr>
          <p:nvPr>
            <p:ph type="sldNum" sz="quarter" idx="12"/>
          </p:nvPr>
        </p:nvSpPr>
        <p:spPr>
          <a:xfrm>
            <a:off x="628650" y="6176963"/>
            <a:ext cx="486966" cy="365125"/>
          </a:xfrm>
        </p:spPr>
        <p:txBody>
          <a:bodyPr/>
          <a:lstStyle/>
          <a:p>
            <a:pPr>
              <a:defRPr/>
            </a:pPr>
            <a:fld id="{3C4775A8-525A-4039-8929-D76EC138B125}" type="slidenum">
              <a:rPr lang="fr-FR" altLang="fr-FR" smtClean="0"/>
              <a:pPr>
                <a:defRPr/>
              </a:pPr>
              <a:t>‹N°›</a:t>
            </a:fld>
            <a:endParaRPr lang="fr-FR" altLang="fr-FR"/>
          </a:p>
        </p:txBody>
      </p:sp>
    </p:spTree>
    <p:extLst>
      <p:ext uri="{BB962C8B-B14F-4D97-AF65-F5344CB8AC3E}">
        <p14:creationId xmlns:p14="http://schemas.microsoft.com/office/powerpoint/2010/main" val="2139489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10109B-CC86-9127-B432-6813F426B4E5}"/>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C3BE65E-DBE2-0FD3-96C5-0321C10E0E6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508C80E-E542-5F0D-2B55-92ED9FCA9B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7BA4DF7-27AD-7CEF-A8C5-B49C4586F545}"/>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1CF90374-3573-FCF9-6EAD-8225C49FC4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5DBBD65-5252-57BE-C2F7-537A53E139F5}"/>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704685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42D10-0509-61CD-09C8-516F8F3480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3A25FA6-F44E-2D59-FA56-51B8B7CCA0B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6ED4B9-2F00-08C2-72E2-9A856825A0CF}"/>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83160A9C-7835-DFEB-A05A-224EEF581F3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E26D8E-01ED-3937-20A6-764931304033}"/>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4107559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78DB3C-A026-B313-E076-8EAFA2269663}"/>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B111D50-0F8C-833C-C7C6-80F8DE00EC12}"/>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3D0C2C-819E-692E-BE80-6176ADA5532A}"/>
              </a:ext>
            </a:extLst>
          </p:cNvPr>
          <p:cNvSpPr>
            <a:spLocks noGrp="1"/>
          </p:cNvSpPr>
          <p:nvPr>
            <p:ph type="dt" sz="half" idx="10"/>
          </p:nvPr>
        </p:nvSpPr>
        <p:spPr/>
        <p:txBody>
          <a:body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CE73E341-0EB1-7E38-42A0-38627C641D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19DE3C-2A16-734E-89A5-2B8ECFF5403A}"/>
              </a:ext>
            </a:extLst>
          </p:cNvPr>
          <p:cNvSpPr>
            <a:spLocks noGrp="1"/>
          </p:cNvSpPr>
          <p:nvPr>
            <p:ph type="sldNum" sz="quarter" idx="12"/>
          </p:nvPr>
        </p:nvSpPr>
        <p:spPr/>
        <p:txBody>
          <a:bodyPr/>
          <a:lstStyle/>
          <a:p>
            <a:fld id="{5CADA427-C6F3-4478-9804-6107D2DAC2C2}" type="slidenum">
              <a:rPr lang="fr-FR" smtClean="0"/>
              <a:t>‹N°›</a:t>
            </a:fld>
            <a:endParaRPr lang="fr-FR"/>
          </a:p>
        </p:txBody>
      </p:sp>
    </p:spTree>
    <p:extLst>
      <p:ext uri="{BB962C8B-B14F-4D97-AF65-F5344CB8AC3E}">
        <p14:creationId xmlns:p14="http://schemas.microsoft.com/office/powerpoint/2010/main" val="4269602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AE900-DB25-7F55-EF9A-406B5ECBFBFB}"/>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316D5C5-F1C8-BF42-3E3A-AE5E1596515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7D6C78D-B111-052D-7F9C-81B39EFB61A4}"/>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3300FB68-D9E9-8C3B-0915-42621E876F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0D3FE2-F3D2-C64D-6368-F421098DC0DC}"/>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139898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6F4C3-3B0D-B7E0-8402-CA79F1404FF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D810B6F-868B-FE6C-FE97-6DC468E4EB5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C7E1975-FC96-12DE-2F49-8E81E8193B37}"/>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FB6308D3-A658-0F2A-5373-F0727E01BB2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B24232-30B2-63F1-87B1-954F1605D81F}"/>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24137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4D4CD4-42FA-3BF2-77FD-FD6EBDEAFDB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627634A-0B23-BEB8-0993-9615E8CD9C8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4FA65D9-5611-D5A4-2396-6FA619ED39F9}"/>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DD924A3A-E62A-661D-D017-AAFD9539C5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265B3D-B840-8DCB-13B2-8F9B1267D54B}"/>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2159431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1AF2A-F908-D856-7ACC-DE4D38A6383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9A812C-F730-2198-C761-1A91A0173FF0}"/>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21AE1F0-2CF8-049D-CE29-79F2E314FE49}"/>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4ED5B14-1A78-A6EE-1169-5E97FEE95B6D}"/>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98909BA5-834C-1BB9-046C-E655457A63A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B80434D-29B9-713B-291E-92BE4571109D}"/>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33442816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DB34B-84E1-8DF1-1AA3-6564DA2C2735}"/>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D65D0B2-E5E8-BEE4-28CB-6EA994327D7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060435B-C5CE-00A1-D04E-EE0DF35D955A}"/>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E9B574C-0476-927F-A662-E320C392F9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27FE1A2-8DA0-CA43-8603-8104840F3E6F}"/>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BFBAC5E-B0F4-5174-9EAB-F2928AE5F5CB}"/>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8" name="Espace réservé du pied de page 7">
            <a:extLst>
              <a:ext uri="{FF2B5EF4-FFF2-40B4-BE49-F238E27FC236}">
                <a16:creationId xmlns:a16="http://schemas.microsoft.com/office/drawing/2014/main" id="{F554B6E8-B15A-78A1-C018-A8F7E518956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062CAC-B3C3-6140-C7B2-4EC5927BEE5A}"/>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1977326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FD7245-C2EF-9EEF-5231-55FDA1D660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501770-9650-CD7B-E835-33F80D6AC0C7}"/>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4" name="Espace réservé du pied de page 3">
            <a:extLst>
              <a:ext uri="{FF2B5EF4-FFF2-40B4-BE49-F238E27FC236}">
                <a16:creationId xmlns:a16="http://schemas.microsoft.com/office/drawing/2014/main" id="{AABFFA3B-43C2-E0F5-3C21-600A488431D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07E76D8-22C7-B275-EA59-B1983829E9BF}"/>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36417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081D186-78B1-DDD6-C7FC-F2E6FDF027AA}"/>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3" name="Espace réservé du pied de page 2">
            <a:extLst>
              <a:ext uri="{FF2B5EF4-FFF2-40B4-BE49-F238E27FC236}">
                <a16:creationId xmlns:a16="http://schemas.microsoft.com/office/drawing/2014/main" id="{28A7C680-E9D3-B49E-4F50-BA15F0C708F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566F3B-34FA-BC32-3186-A7D9919A3C96}"/>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3630495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r>
              <a:rPr lang="fr-FR"/>
              <a:t>Conseil Municipal du 10 janvier 2023</a:t>
            </a:r>
          </a:p>
        </p:txBody>
      </p:sp>
      <p:sp>
        <p:nvSpPr>
          <p:cNvPr id="6" name="Slide Number Placeholder 5"/>
          <p:cNvSpPr>
            <a:spLocks noGrp="1"/>
          </p:cNvSpPr>
          <p:nvPr>
            <p:ph type="sldNum" sz="quarter" idx="12"/>
          </p:nvPr>
        </p:nvSpPr>
        <p:spPr/>
        <p:txBody>
          <a:bodyPr/>
          <a:lstStyle/>
          <a:p>
            <a:pPr>
              <a:defRPr/>
            </a:pPr>
            <a:fld id="{1FB52436-4C93-4FF9-8AE7-39673660AAAF}" type="slidenum">
              <a:rPr lang="fr-FR" altLang="fr-FR" smtClean="0"/>
              <a:pPr>
                <a:defRPr/>
              </a:pPr>
              <a:t>‹N°›</a:t>
            </a:fld>
            <a:endParaRPr lang="fr-FR" altLang="fr-FR"/>
          </a:p>
        </p:txBody>
      </p:sp>
    </p:spTree>
    <p:extLst>
      <p:ext uri="{BB962C8B-B14F-4D97-AF65-F5344CB8AC3E}">
        <p14:creationId xmlns:p14="http://schemas.microsoft.com/office/powerpoint/2010/main" val="3591438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6009C3-2328-AFBB-D05C-B677E92F146C}"/>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C69EAD1-08C5-B28E-BB6F-498D579FA6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8CFD88E-04CB-D8AD-B3CD-F932188297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FC463E6-3D85-E59F-3BAD-CFD855BD43B3}"/>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18995251-475B-763D-2D39-F8262AC3C0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5A9A25-90E5-9CFB-579E-C4A5EA93745D}"/>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750534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999718-5B85-206E-ADA0-EAF13BB85EDB}"/>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3F9B1D7-88CE-55CF-CAF6-0DB2A8C9E79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3AA275-849E-6C92-7845-B7C128EC48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AB9A490-10F1-424A-A2B1-7063371E955A}"/>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6" name="Espace réservé du pied de page 5">
            <a:extLst>
              <a:ext uri="{FF2B5EF4-FFF2-40B4-BE49-F238E27FC236}">
                <a16:creationId xmlns:a16="http://schemas.microsoft.com/office/drawing/2014/main" id="{50A4F721-4C9F-45A1-72F4-A3FC65DFF97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BC9BC2C-0D6E-84D0-04AF-8800EDC4038F}"/>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225154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4E6F41-25DA-4703-5B85-F735FA73737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3FEF7E1-3EF0-1476-D5C7-A5FE3078054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0C47FC-34D2-C0D6-B7A9-94AB6738A1CF}"/>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21EE7BA3-81C1-39F7-328E-8D45C98F79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A15C29-7EB3-6C71-44CE-A33D7D874E2E}"/>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40740980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D26DD6-3962-2633-09BE-92EF49175099}"/>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943A594-8B63-CF61-3CB9-B52CB0E65261}"/>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A08C43-91C8-2EB6-4F6C-D31485B6955E}"/>
              </a:ext>
            </a:extLst>
          </p:cNvPr>
          <p:cNvSpPr>
            <a:spLocks noGrp="1"/>
          </p:cNvSpPr>
          <p:nvPr>
            <p:ph type="dt" sz="half" idx="10"/>
          </p:nvPr>
        </p:nvSpPr>
        <p:spPr/>
        <p:txBody>
          <a:body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81534C98-19A0-D642-DF42-4048566B608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0B1E28D-82F8-3734-A564-F0808A6F6C5D}"/>
              </a:ext>
            </a:extLst>
          </p:cNvPr>
          <p:cNvSpPr>
            <a:spLocks noGrp="1"/>
          </p:cNvSpPr>
          <p:nvPr>
            <p:ph type="sldNum" sz="quarter" idx="12"/>
          </p:nvPr>
        </p:nvSpPr>
        <p:spPr/>
        <p:txBody>
          <a:bodyPr/>
          <a:lstStyle/>
          <a:p>
            <a:fld id="{B6FE67CF-48BE-43E8-823C-4EB64ED6339C}" type="slidenum">
              <a:rPr lang="fr-FR" smtClean="0"/>
              <a:t>‹N°›</a:t>
            </a:fld>
            <a:endParaRPr lang="fr-FR"/>
          </a:p>
        </p:txBody>
      </p:sp>
    </p:spTree>
    <p:extLst>
      <p:ext uri="{BB962C8B-B14F-4D97-AF65-F5344CB8AC3E}">
        <p14:creationId xmlns:p14="http://schemas.microsoft.com/office/powerpoint/2010/main" val="39864131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84DC8D-08AF-4C8B-AE04-99946081E44C}"/>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380FAF7-9FC3-462A-B66F-8CC82948EA18}"/>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6" name="Espace réservé du numéro de diapositive 5">
            <a:extLst>
              <a:ext uri="{FF2B5EF4-FFF2-40B4-BE49-F238E27FC236}">
                <a16:creationId xmlns:a16="http://schemas.microsoft.com/office/drawing/2014/main" id="{D01E9EE6-4DF7-4AA8-B00E-4BBD78477A58}"/>
              </a:ext>
            </a:extLst>
          </p:cNvPr>
          <p:cNvSpPr>
            <a:spLocks noGrp="1"/>
          </p:cNvSpPr>
          <p:nvPr>
            <p:ph type="sldNum" sz="quarter" idx="12"/>
          </p:nvPr>
        </p:nvSpPr>
        <p:spPr/>
        <p:txBody>
          <a:bodyPr/>
          <a:lstStyle>
            <a:lvl1pPr>
              <a:defRPr/>
            </a:lvl1pPr>
          </a:lstStyle>
          <a:p>
            <a:pPr>
              <a:defRPr/>
            </a:pPr>
            <a:fld id="{ADFB9B7F-A269-45E3-A7FF-6703992B9584}" type="slidenum">
              <a:rPr lang="fr-FR" altLang="fr-FR"/>
              <a:pPr>
                <a:defRPr/>
              </a:pPr>
              <a:t>‹N°›</a:t>
            </a:fld>
            <a:endParaRPr lang="fr-FR" altLang="fr-FR"/>
          </a:p>
        </p:txBody>
      </p:sp>
    </p:spTree>
    <p:extLst>
      <p:ext uri="{BB962C8B-B14F-4D97-AF65-F5344CB8AC3E}">
        <p14:creationId xmlns:p14="http://schemas.microsoft.com/office/powerpoint/2010/main" val="2925928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4">
            <a:extLst>
              <a:ext uri="{FF2B5EF4-FFF2-40B4-BE49-F238E27FC236}">
                <a16:creationId xmlns:a16="http://schemas.microsoft.com/office/drawing/2014/main" id="{6ED23208-1A02-4A03-9B49-EF86D52D2D40}"/>
              </a:ext>
            </a:extLst>
          </p:cNvPr>
          <p:cNvSpPr>
            <a:spLocks noGrp="1"/>
          </p:cNvSpPr>
          <p:nvPr>
            <p:ph type="ftr" sz="quarter" idx="10"/>
          </p:nvPr>
        </p:nvSpPr>
        <p:spPr/>
        <p:txBody>
          <a:bodyPr/>
          <a:lstStyle>
            <a:lvl1pPr>
              <a:defRPr/>
            </a:lvl1pPr>
          </a:lstStyle>
          <a:p>
            <a:pPr>
              <a:defRPr/>
            </a:pPr>
            <a:r>
              <a:rPr lang="fr-FR"/>
              <a:t>Conseil Municipal du 10 janvier 2023</a:t>
            </a:r>
            <a:endParaRPr lang="fr-FR" dirty="0"/>
          </a:p>
        </p:txBody>
      </p:sp>
      <p:sp>
        <p:nvSpPr>
          <p:cNvPr id="5" name="Espace réservé du numéro de diapositive 5">
            <a:extLst>
              <a:ext uri="{FF2B5EF4-FFF2-40B4-BE49-F238E27FC236}">
                <a16:creationId xmlns:a16="http://schemas.microsoft.com/office/drawing/2014/main" id="{2D39FBA4-3A64-4E8E-8B57-08BB620A4E8D}"/>
              </a:ext>
            </a:extLst>
          </p:cNvPr>
          <p:cNvSpPr>
            <a:spLocks noGrp="1"/>
          </p:cNvSpPr>
          <p:nvPr>
            <p:ph type="sldNum" sz="quarter" idx="11"/>
          </p:nvPr>
        </p:nvSpPr>
        <p:spPr>
          <a:xfrm>
            <a:off x="58738" y="6448425"/>
            <a:ext cx="481012" cy="365125"/>
          </a:xfrm>
        </p:spPr>
        <p:txBody>
          <a:bodyPr/>
          <a:lstStyle>
            <a:lvl1pPr>
              <a:defRPr/>
            </a:lvl1pPr>
          </a:lstStyle>
          <a:p>
            <a:pPr>
              <a:defRPr/>
            </a:pPr>
            <a:fld id="{DA658273-4F89-4FA7-AC9B-B8516DE4CE1F}" type="slidenum">
              <a:rPr lang="fr-FR" altLang="fr-FR"/>
              <a:pPr>
                <a:defRPr/>
              </a:pPr>
              <a:t>‹N°›</a:t>
            </a:fld>
            <a:endParaRPr lang="fr-FR" altLang="fr-FR"/>
          </a:p>
        </p:txBody>
      </p:sp>
    </p:spTree>
    <p:extLst>
      <p:ext uri="{BB962C8B-B14F-4D97-AF65-F5344CB8AC3E}">
        <p14:creationId xmlns:p14="http://schemas.microsoft.com/office/powerpoint/2010/main" val="2171465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EAAC976-8B2A-4D59-B283-57050EE4435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01F74788-420B-41EA-A613-93CFF917DD5E}"/>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6" name="Espace réservé du numéro de diapositive 5">
            <a:extLst>
              <a:ext uri="{FF2B5EF4-FFF2-40B4-BE49-F238E27FC236}">
                <a16:creationId xmlns:a16="http://schemas.microsoft.com/office/drawing/2014/main" id="{91B9F416-B8BA-416B-AEEE-AA6C77DCDC8F}"/>
              </a:ext>
            </a:extLst>
          </p:cNvPr>
          <p:cNvSpPr>
            <a:spLocks noGrp="1"/>
          </p:cNvSpPr>
          <p:nvPr>
            <p:ph type="sldNum" sz="quarter" idx="12"/>
          </p:nvPr>
        </p:nvSpPr>
        <p:spPr/>
        <p:txBody>
          <a:bodyPr/>
          <a:lstStyle>
            <a:lvl1pPr>
              <a:defRPr/>
            </a:lvl1pPr>
          </a:lstStyle>
          <a:p>
            <a:pPr>
              <a:defRPr/>
            </a:pPr>
            <a:fld id="{E8ECFF39-32E3-4D64-9386-F99D30BB878D}" type="slidenum">
              <a:rPr lang="fr-FR" altLang="fr-FR"/>
              <a:pPr>
                <a:defRPr/>
              </a:pPr>
              <a:t>‹N°›</a:t>
            </a:fld>
            <a:endParaRPr lang="fr-FR" altLang="fr-FR"/>
          </a:p>
        </p:txBody>
      </p:sp>
    </p:spTree>
    <p:extLst>
      <p:ext uri="{BB962C8B-B14F-4D97-AF65-F5344CB8AC3E}">
        <p14:creationId xmlns:p14="http://schemas.microsoft.com/office/powerpoint/2010/main" val="3214555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CBF7DCA-F00E-4C11-A40B-ED9EC84CF5EB}"/>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AA00CC2F-C8E2-4080-8F7B-6AE9E29F9960}"/>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7" name="Espace réservé du numéro de diapositive 5">
            <a:extLst>
              <a:ext uri="{FF2B5EF4-FFF2-40B4-BE49-F238E27FC236}">
                <a16:creationId xmlns:a16="http://schemas.microsoft.com/office/drawing/2014/main" id="{AACA00D5-1EA9-4B67-83AB-D84382CA183F}"/>
              </a:ext>
            </a:extLst>
          </p:cNvPr>
          <p:cNvSpPr>
            <a:spLocks noGrp="1"/>
          </p:cNvSpPr>
          <p:nvPr>
            <p:ph type="sldNum" sz="quarter" idx="12"/>
          </p:nvPr>
        </p:nvSpPr>
        <p:spPr/>
        <p:txBody>
          <a:bodyPr/>
          <a:lstStyle>
            <a:lvl1pPr>
              <a:defRPr/>
            </a:lvl1pPr>
          </a:lstStyle>
          <a:p>
            <a:pPr>
              <a:defRPr/>
            </a:pPr>
            <a:fld id="{62D1D2A7-7DC0-48CF-A9E2-FA0C30E292A4}" type="slidenum">
              <a:rPr lang="fr-FR" altLang="fr-FR"/>
              <a:pPr>
                <a:defRPr/>
              </a:pPr>
              <a:t>‹N°›</a:t>
            </a:fld>
            <a:endParaRPr lang="fr-FR" altLang="fr-FR"/>
          </a:p>
        </p:txBody>
      </p:sp>
    </p:spTree>
    <p:extLst>
      <p:ext uri="{BB962C8B-B14F-4D97-AF65-F5344CB8AC3E}">
        <p14:creationId xmlns:p14="http://schemas.microsoft.com/office/powerpoint/2010/main" val="291209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B3B944D-12C6-4A89-A469-347C34B613FB}"/>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4">
            <a:extLst>
              <a:ext uri="{FF2B5EF4-FFF2-40B4-BE49-F238E27FC236}">
                <a16:creationId xmlns:a16="http://schemas.microsoft.com/office/drawing/2014/main" id="{42B6B175-306B-493C-8BD2-5F17BEBA27B3}"/>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9" name="Espace réservé du numéro de diapositive 5">
            <a:extLst>
              <a:ext uri="{FF2B5EF4-FFF2-40B4-BE49-F238E27FC236}">
                <a16:creationId xmlns:a16="http://schemas.microsoft.com/office/drawing/2014/main" id="{9F304154-7C3C-44BC-8E91-C99AE551F92C}"/>
              </a:ext>
            </a:extLst>
          </p:cNvPr>
          <p:cNvSpPr>
            <a:spLocks noGrp="1"/>
          </p:cNvSpPr>
          <p:nvPr>
            <p:ph type="sldNum" sz="quarter" idx="12"/>
          </p:nvPr>
        </p:nvSpPr>
        <p:spPr/>
        <p:txBody>
          <a:bodyPr/>
          <a:lstStyle>
            <a:lvl1pPr>
              <a:defRPr/>
            </a:lvl1pPr>
          </a:lstStyle>
          <a:p>
            <a:pPr>
              <a:defRPr/>
            </a:pPr>
            <a:fld id="{9ACDED18-2302-408D-9001-7B142E0FC128}" type="slidenum">
              <a:rPr lang="fr-FR" altLang="fr-FR"/>
              <a:pPr>
                <a:defRPr/>
              </a:pPr>
              <a:t>‹N°›</a:t>
            </a:fld>
            <a:endParaRPr lang="fr-FR" altLang="fr-FR"/>
          </a:p>
        </p:txBody>
      </p:sp>
    </p:spTree>
    <p:extLst>
      <p:ext uri="{BB962C8B-B14F-4D97-AF65-F5344CB8AC3E}">
        <p14:creationId xmlns:p14="http://schemas.microsoft.com/office/powerpoint/2010/main" val="22530155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724A99C5-74DF-4D50-84A6-DA71F57CC008}"/>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4">
            <a:extLst>
              <a:ext uri="{FF2B5EF4-FFF2-40B4-BE49-F238E27FC236}">
                <a16:creationId xmlns:a16="http://schemas.microsoft.com/office/drawing/2014/main" id="{2F06145B-5956-4095-8C1E-E411F2CC0011}"/>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5" name="Espace réservé du numéro de diapositive 5">
            <a:extLst>
              <a:ext uri="{FF2B5EF4-FFF2-40B4-BE49-F238E27FC236}">
                <a16:creationId xmlns:a16="http://schemas.microsoft.com/office/drawing/2014/main" id="{37496BC9-2762-4388-911F-B99B8233A859}"/>
              </a:ext>
            </a:extLst>
          </p:cNvPr>
          <p:cNvSpPr>
            <a:spLocks noGrp="1"/>
          </p:cNvSpPr>
          <p:nvPr>
            <p:ph type="sldNum" sz="quarter" idx="12"/>
          </p:nvPr>
        </p:nvSpPr>
        <p:spPr/>
        <p:txBody>
          <a:bodyPr/>
          <a:lstStyle>
            <a:lvl1pPr>
              <a:defRPr/>
            </a:lvl1pPr>
          </a:lstStyle>
          <a:p>
            <a:pPr>
              <a:defRPr/>
            </a:pPr>
            <a:fld id="{5591996C-17F3-4081-ACB8-FE1F2FAFF045}" type="slidenum">
              <a:rPr lang="fr-FR" altLang="fr-FR"/>
              <a:pPr>
                <a:defRPr/>
              </a:pPr>
              <a:t>‹N°›</a:t>
            </a:fld>
            <a:endParaRPr lang="fr-FR" altLang="fr-FR"/>
          </a:p>
        </p:txBody>
      </p:sp>
    </p:spTree>
    <p:extLst>
      <p:ext uri="{BB962C8B-B14F-4D97-AF65-F5344CB8AC3E}">
        <p14:creationId xmlns:p14="http://schemas.microsoft.com/office/powerpoint/2010/main" val="162127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a:t>Conseil Municipal du 10 janvier 2023</a:t>
            </a:r>
          </a:p>
        </p:txBody>
      </p:sp>
      <p:sp>
        <p:nvSpPr>
          <p:cNvPr id="7" name="Slide Number Placeholder 6"/>
          <p:cNvSpPr>
            <a:spLocks noGrp="1"/>
          </p:cNvSpPr>
          <p:nvPr>
            <p:ph type="sldNum" sz="quarter" idx="12"/>
          </p:nvPr>
        </p:nvSpPr>
        <p:spPr/>
        <p:txBody>
          <a:bodyPr/>
          <a:lstStyle/>
          <a:p>
            <a:pPr>
              <a:defRPr/>
            </a:pPr>
            <a:fld id="{A39BA793-28A7-42C6-A4F7-094D1899E51C}" type="slidenum">
              <a:rPr lang="fr-FR" altLang="fr-FR" smtClean="0"/>
              <a:pPr>
                <a:defRPr/>
              </a:pPr>
              <a:t>‹N°›</a:t>
            </a:fld>
            <a:endParaRPr lang="fr-FR" altLang="fr-FR"/>
          </a:p>
        </p:txBody>
      </p:sp>
    </p:spTree>
    <p:extLst>
      <p:ext uri="{BB962C8B-B14F-4D97-AF65-F5344CB8AC3E}">
        <p14:creationId xmlns:p14="http://schemas.microsoft.com/office/powerpoint/2010/main" val="135416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CDD0543-E88E-4CD3-9090-7EB128C69550}"/>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4">
            <a:extLst>
              <a:ext uri="{FF2B5EF4-FFF2-40B4-BE49-F238E27FC236}">
                <a16:creationId xmlns:a16="http://schemas.microsoft.com/office/drawing/2014/main" id="{75E6C74E-8D41-425F-B203-3F2DCF957AEA}"/>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4" name="Espace réservé du numéro de diapositive 5">
            <a:extLst>
              <a:ext uri="{FF2B5EF4-FFF2-40B4-BE49-F238E27FC236}">
                <a16:creationId xmlns:a16="http://schemas.microsoft.com/office/drawing/2014/main" id="{D3360FC6-A3D0-4207-A6BA-84898BD07BC5}"/>
              </a:ext>
            </a:extLst>
          </p:cNvPr>
          <p:cNvSpPr>
            <a:spLocks noGrp="1"/>
          </p:cNvSpPr>
          <p:nvPr>
            <p:ph type="sldNum" sz="quarter" idx="12"/>
          </p:nvPr>
        </p:nvSpPr>
        <p:spPr/>
        <p:txBody>
          <a:bodyPr/>
          <a:lstStyle>
            <a:lvl1pPr>
              <a:defRPr/>
            </a:lvl1pPr>
          </a:lstStyle>
          <a:p>
            <a:pPr>
              <a:defRPr/>
            </a:pPr>
            <a:fld id="{D6AA3FF0-B768-46D8-A837-269E105F0F55}" type="slidenum">
              <a:rPr lang="fr-FR" altLang="fr-FR"/>
              <a:pPr>
                <a:defRPr/>
              </a:pPr>
              <a:t>‹N°›</a:t>
            </a:fld>
            <a:endParaRPr lang="fr-FR" altLang="fr-FR"/>
          </a:p>
        </p:txBody>
      </p:sp>
    </p:spTree>
    <p:extLst>
      <p:ext uri="{BB962C8B-B14F-4D97-AF65-F5344CB8AC3E}">
        <p14:creationId xmlns:p14="http://schemas.microsoft.com/office/powerpoint/2010/main" val="1091367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3F8EBD-E345-4E27-925E-DC47A9FFE252}"/>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ACAE7118-5A8D-44A2-A6C7-3B5E12609ED6}"/>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7" name="Espace réservé du numéro de diapositive 5">
            <a:extLst>
              <a:ext uri="{FF2B5EF4-FFF2-40B4-BE49-F238E27FC236}">
                <a16:creationId xmlns:a16="http://schemas.microsoft.com/office/drawing/2014/main" id="{D559511D-BC7D-4B0D-9CD6-33FB1041584D}"/>
              </a:ext>
            </a:extLst>
          </p:cNvPr>
          <p:cNvSpPr>
            <a:spLocks noGrp="1"/>
          </p:cNvSpPr>
          <p:nvPr>
            <p:ph type="sldNum" sz="quarter" idx="12"/>
          </p:nvPr>
        </p:nvSpPr>
        <p:spPr/>
        <p:txBody>
          <a:bodyPr/>
          <a:lstStyle>
            <a:lvl1pPr>
              <a:defRPr/>
            </a:lvl1pPr>
          </a:lstStyle>
          <a:p>
            <a:pPr>
              <a:defRPr/>
            </a:pPr>
            <a:fld id="{FF865C16-21BA-492C-8495-2595ADD737F8}" type="slidenum">
              <a:rPr lang="fr-FR" altLang="fr-FR"/>
              <a:pPr>
                <a:defRPr/>
              </a:pPr>
              <a:t>‹N°›</a:t>
            </a:fld>
            <a:endParaRPr lang="fr-FR" altLang="fr-FR"/>
          </a:p>
        </p:txBody>
      </p:sp>
    </p:spTree>
    <p:extLst>
      <p:ext uri="{BB962C8B-B14F-4D97-AF65-F5344CB8AC3E}">
        <p14:creationId xmlns:p14="http://schemas.microsoft.com/office/powerpoint/2010/main" val="2343637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6D4574DF-EE11-48DC-BD5F-D6CBB848294D}"/>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B202ABF4-15BA-4F3D-A8F7-575AF2101567}"/>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7" name="Espace réservé du numéro de diapositive 5">
            <a:extLst>
              <a:ext uri="{FF2B5EF4-FFF2-40B4-BE49-F238E27FC236}">
                <a16:creationId xmlns:a16="http://schemas.microsoft.com/office/drawing/2014/main" id="{CBDE276A-AD0B-4355-8316-C660DB64511D}"/>
              </a:ext>
            </a:extLst>
          </p:cNvPr>
          <p:cNvSpPr>
            <a:spLocks noGrp="1"/>
          </p:cNvSpPr>
          <p:nvPr>
            <p:ph type="sldNum" sz="quarter" idx="12"/>
          </p:nvPr>
        </p:nvSpPr>
        <p:spPr/>
        <p:txBody>
          <a:bodyPr/>
          <a:lstStyle>
            <a:lvl1pPr>
              <a:defRPr/>
            </a:lvl1pPr>
          </a:lstStyle>
          <a:p>
            <a:pPr>
              <a:defRPr/>
            </a:pPr>
            <a:fld id="{99290B84-339F-4EC9-AB28-18E7B26BA661}" type="slidenum">
              <a:rPr lang="fr-FR" altLang="fr-FR"/>
              <a:pPr>
                <a:defRPr/>
              </a:pPr>
              <a:t>‹N°›</a:t>
            </a:fld>
            <a:endParaRPr lang="fr-FR" altLang="fr-FR"/>
          </a:p>
        </p:txBody>
      </p:sp>
    </p:spTree>
    <p:extLst>
      <p:ext uri="{BB962C8B-B14F-4D97-AF65-F5344CB8AC3E}">
        <p14:creationId xmlns:p14="http://schemas.microsoft.com/office/powerpoint/2010/main" val="6687950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1759B-295C-45B5-B2F4-7E7AC8A9E4F4}"/>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55B7735-0741-4C76-937E-6B80E72BCD11}"/>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6" name="Espace réservé du numéro de diapositive 5">
            <a:extLst>
              <a:ext uri="{FF2B5EF4-FFF2-40B4-BE49-F238E27FC236}">
                <a16:creationId xmlns:a16="http://schemas.microsoft.com/office/drawing/2014/main" id="{7ABCB462-7003-4C04-9F1B-D45AD84F9077}"/>
              </a:ext>
            </a:extLst>
          </p:cNvPr>
          <p:cNvSpPr>
            <a:spLocks noGrp="1"/>
          </p:cNvSpPr>
          <p:nvPr>
            <p:ph type="sldNum" sz="quarter" idx="12"/>
          </p:nvPr>
        </p:nvSpPr>
        <p:spPr/>
        <p:txBody>
          <a:bodyPr/>
          <a:lstStyle>
            <a:lvl1pPr>
              <a:defRPr/>
            </a:lvl1pPr>
          </a:lstStyle>
          <a:p>
            <a:pPr>
              <a:defRPr/>
            </a:pPr>
            <a:fld id="{87E8A4D1-F822-4B59-90EB-26EBF72D0E41}" type="slidenum">
              <a:rPr lang="fr-FR" altLang="fr-FR"/>
              <a:pPr>
                <a:defRPr/>
              </a:pPr>
              <a:t>‹N°›</a:t>
            </a:fld>
            <a:endParaRPr lang="fr-FR" altLang="fr-FR"/>
          </a:p>
        </p:txBody>
      </p:sp>
    </p:spTree>
    <p:extLst>
      <p:ext uri="{BB962C8B-B14F-4D97-AF65-F5344CB8AC3E}">
        <p14:creationId xmlns:p14="http://schemas.microsoft.com/office/powerpoint/2010/main" val="1195236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8722EF-36DC-41E1-8C26-114193D2945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2EDD3861-99C4-4F5D-A493-FB7636232F78}"/>
              </a:ext>
            </a:extLst>
          </p:cNvPr>
          <p:cNvSpPr>
            <a:spLocks noGrp="1"/>
          </p:cNvSpPr>
          <p:nvPr>
            <p:ph type="ftr" sz="quarter" idx="11"/>
          </p:nvPr>
        </p:nvSpPr>
        <p:spPr/>
        <p:txBody>
          <a:bodyPr/>
          <a:lstStyle>
            <a:lvl1pPr>
              <a:defRPr/>
            </a:lvl1pPr>
          </a:lstStyle>
          <a:p>
            <a:pPr>
              <a:defRPr/>
            </a:pPr>
            <a:r>
              <a:rPr lang="fr-FR"/>
              <a:t>Conseil Municipal du 10 janvier 2023</a:t>
            </a:r>
          </a:p>
        </p:txBody>
      </p:sp>
      <p:sp>
        <p:nvSpPr>
          <p:cNvPr id="6" name="Espace réservé du numéro de diapositive 5">
            <a:extLst>
              <a:ext uri="{FF2B5EF4-FFF2-40B4-BE49-F238E27FC236}">
                <a16:creationId xmlns:a16="http://schemas.microsoft.com/office/drawing/2014/main" id="{1E064A0F-7C28-4DED-A519-84F762CB6786}"/>
              </a:ext>
            </a:extLst>
          </p:cNvPr>
          <p:cNvSpPr>
            <a:spLocks noGrp="1"/>
          </p:cNvSpPr>
          <p:nvPr>
            <p:ph type="sldNum" sz="quarter" idx="12"/>
          </p:nvPr>
        </p:nvSpPr>
        <p:spPr/>
        <p:txBody>
          <a:bodyPr/>
          <a:lstStyle>
            <a:lvl1pPr>
              <a:defRPr/>
            </a:lvl1pPr>
          </a:lstStyle>
          <a:p>
            <a:pPr>
              <a:defRPr/>
            </a:pPr>
            <a:fld id="{EE6F7E0C-A847-43BF-A276-299A6CD32B83}" type="slidenum">
              <a:rPr lang="fr-FR" altLang="fr-FR"/>
              <a:pPr>
                <a:defRPr/>
              </a:pPr>
              <a:t>‹N°›</a:t>
            </a:fld>
            <a:endParaRPr lang="fr-FR" altLang="fr-FR"/>
          </a:p>
        </p:txBody>
      </p:sp>
    </p:spTree>
    <p:extLst>
      <p:ext uri="{BB962C8B-B14F-4D97-AF65-F5344CB8AC3E}">
        <p14:creationId xmlns:p14="http://schemas.microsoft.com/office/powerpoint/2010/main" val="8036402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84DC8D-08AF-4C8B-AE04-99946081E44C}"/>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380FAF7-9FC3-462A-B66F-8CC82948EA18}"/>
              </a:ext>
            </a:extLst>
          </p:cNvPr>
          <p:cNvSpPr>
            <a:spLocks noGrp="1"/>
          </p:cNvSpPr>
          <p:nvPr>
            <p:ph type="ftr" sz="quarter" idx="11"/>
          </p:nvPr>
        </p:nvSpPr>
        <p:spPr/>
        <p:txBody>
          <a:bodyPr/>
          <a:lstStyle>
            <a:lvl1pPr>
              <a:defRPr/>
            </a:lvl1pPr>
          </a:lstStyle>
          <a:p>
            <a:pPr>
              <a:defRPr/>
            </a:pPr>
            <a:r>
              <a:rPr lang="fr-FR"/>
              <a:t>version du 21/09/2022</a:t>
            </a:r>
          </a:p>
        </p:txBody>
      </p:sp>
      <p:sp>
        <p:nvSpPr>
          <p:cNvPr id="6" name="Espace réservé du numéro de diapositive 5">
            <a:extLst>
              <a:ext uri="{FF2B5EF4-FFF2-40B4-BE49-F238E27FC236}">
                <a16:creationId xmlns:a16="http://schemas.microsoft.com/office/drawing/2014/main" id="{D01E9EE6-4DF7-4AA8-B00E-4BBD78477A58}"/>
              </a:ext>
            </a:extLst>
          </p:cNvPr>
          <p:cNvSpPr>
            <a:spLocks noGrp="1"/>
          </p:cNvSpPr>
          <p:nvPr>
            <p:ph type="sldNum" sz="quarter" idx="12"/>
          </p:nvPr>
        </p:nvSpPr>
        <p:spPr/>
        <p:txBody>
          <a:bodyPr/>
          <a:lstStyle>
            <a:lvl1pPr>
              <a:defRPr/>
            </a:lvl1pPr>
          </a:lstStyle>
          <a:p>
            <a:pPr>
              <a:defRPr/>
            </a:pPr>
            <a:fld id="{ADFB9B7F-A269-45E3-A7FF-6703992B9584}" type="slidenum">
              <a:rPr lang="fr-FR" altLang="fr-FR"/>
              <a:pPr>
                <a:defRPr/>
              </a:pPr>
              <a:t>‹N°›</a:t>
            </a:fld>
            <a:endParaRPr lang="fr-FR" altLang="fr-FR"/>
          </a:p>
        </p:txBody>
      </p:sp>
    </p:spTree>
    <p:extLst>
      <p:ext uri="{BB962C8B-B14F-4D97-AF65-F5344CB8AC3E}">
        <p14:creationId xmlns:p14="http://schemas.microsoft.com/office/powerpoint/2010/main" val="1578225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4">
            <a:extLst>
              <a:ext uri="{FF2B5EF4-FFF2-40B4-BE49-F238E27FC236}">
                <a16:creationId xmlns:a16="http://schemas.microsoft.com/office/drawing/2014/main" id="{6ED23208-1A02-4A03-9B49-EF86D52D2D40}"/>
              </a:ext>
            </a:extLst>
          </p:cNvPr>
          <p:cNvSpPr>
            <a:spLocks noGrp="1"/>
          </p:cNvSpPr>
          <p:nvPr>
            <p:ph type="ftr" sz="quarter" idx="10"/>
          </p:nvPr>
        </p:nvSpPr>
        <p:spPr/>
        <p:txBody>
          <a:bodyPr/>
          <a:lstStyle>
            <a:lvl1pPr>
              <a:defRPr/>
            </a:lvl1pPr>
          </a:lstStyle>
          <a:p>
            <a:pPr>
              <a:defRPr/>
            </a:pPr>
            <a:r>
              <a:rPr lang="fr-FR"/>
              <a:t>version du 21/09/2022</a:t>
            </a:r>
            <a:endParaRPr lang="fr-FR" dirty="0"/>
          </a:p>
        </p:txBody>
      </p:sp>
      <p:sp>
        <p:nvSpPr>
          <p:cNvPr id="5" name="Espace réservé du numéro de diapositive 5">
            <a:extLst>
              <a:ext uri="{FF2B5EF4-FFF2-40B4-BE49-F238E27FC236}">
                <a16:creationId xmlns:a16="http://schemas.microsoft.com/office/drawing/2014/main" id="{2D39FBA4-3A64-4E8E-8B57-08BB620A4E8D}"/>
              </a:ext>
            </a:extLst>
          </p:cNvPr>
          <p:cNvSpPr>
            <a:spLocks noGrp="1"/>
          </p:cNvSpPr>
          <p:nvPr>
            <p:ph type="sldNum" sz="quarter" idx="11"/>
          </p:nvPr>
        </p:nvSpPr>
        <p:spPr>
          <a:xfrm>
            <a:off x="58738" y="6448425"/>
            <a:ext cx="481012" cy="365125"/>
          </a:xfrm>
        </p:spPr>
        <p:txBody>
          <a:bodyPr/>
          <a:lstStyle>
            <a:lvl1pPr>
              <a:defRPr/>
            </a:lvl1pPr>
          </a:lstStyle>
          <a:p>
            <a:pPr>
              <a:defRPr/>
            </a:pPr>
            <a:fld id="{DA658273-4F89-4FA7-AC9B-B8516DE4CE1F}" type="slidenum">
              <a:rPr lang="fr-FR" altLang="fr-FR"/>
              <a:pPr>
                <a:defRPr/>
              </a:pPr>
              <a:t>‹N°›</a:t>
            </a:fld>
            <a:endParaRPr lang="fr-FR" altLang="fr-FR"/>
          </a:p>
        </p:txBody>
      </p:sp>
    </p:spTree>
    <p:extLst>
      <p:ext uri="{BB962C8B-B14F-4D97-AF65-F5344CB8AC3E}">
        <p14:creationId xmlns:p14="http://schemas.microsoft.com/office/powerpoint/2010/main" val="1914227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EAAC976-8B2A-4D59-B283-57050EE4435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01F74788-420B-41EA-A613-93CFF917DD5E}"/>
              </a:ext>
            </a:extLst>
          </p:cNvPr>
          <p:cNvSpPr>
            <a:spLocks noGrp="1"/>
          </p:cNvSpPr>
          <p:nvPr>
            <p:ph type="ftr" sz="quarter" idx="11"/>
          </p:nvPr>
        </p:nvSpPr>
        <p:spPr/>
        <p:txBody>
          <a:bodyPr/>
          <a:lstStyle>
            <a:lvl1pPr>
              <a:defRPr/>
            </a:lvl1pPr>
          </a:lstStyle>
          <a:p>
            <a:pPr>
              <a:defRPr/>
            </a:pPr>
            <a:r>
              <a:rPr lang="fr-FR"/>
              <a:t>version du 21/09/2022</a:t>
            </a:r>
          </a:p>
        </p:txBody>
      </p:sp>
      <p:sp>
        <p:nvSpPr>
          <p:cNvPr id="6" name="Espace réservé du numéro de diapositive 5">
            <a:extLst>
              <a:ext uri="{FF2B5EF4-FFF2-40B4-BE49-F238E27FC236}">
                <a16:creationId xmlns:a16="http://schemas.microsoft.com/office/drawing/2014/main" id="{91B9F416-B8BA-416B-AEEE-AA6C77DCDC8F}"/>
              </a:ext>
            </a:extLst>
          </p:cNvPr>
          <p:cNvSpPr>
            <a:spLocks noGrp="1"/>
          </p:cNvSpPr>
          <p:nvPr>
            <p:ph type="sldNum" sz="quarter" idx="12"/>
          </p:nvPr>
        </p:nvSpPr>
        <p:spPr/>
        <p:txBody>
          <a:bodyPr/>
          <a:lstStyle>
            <a:lvl1pPr>
              <a:defRPr/>
            </a:lvl1pPr>
          </a:lstStyle>
          <a:p>
            <a:pPr>
              <a:defRPr/>
            </a:pPr>
            <a:fld id="{E8ECFF39-32E3-4D64-9386-F99D30BB878D}" type="slidenum">
              <a:rPr lang="fr-FR" altLang="fr-FR"/>
              <a:pPr>
                <a:defRPr/>
              </a:pPr>
              <a:t>‹N°›</a:t>
            </a:fld>
            <a:endParaRPr lang="fr-FR" altLang="fr-FR"/>
          </a:p>
        </p:txBody>
      </p:sp>
    </p:spTree>
    <p:extLst>
      <p:ext uri="{BB962C8B-B14F-4D97-AF65-F5344CB8AC3E}">
        <p14:creationId xmlns:p14="http://schemas.microsoft.com/office/powerpoint/2010/main" val="37844969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6CBF7DCA-F00E-4C11-A40B-ED9EC84CF5EB}"/>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AA00CC2F-C8E2-4080-8F7B-6AE9E29F9960}"/>
              </a:ext>
            </a:extLst>
          </p:cNvPr>
          <p:cNvSpPr>
            <a:spLocks noGrp="1"/>
          </p:cNvSpPr>
          <p:nvPr>
            <p:ph type="ftr" sz="quarter" idx="11"/>
          </p:nvPr>
        </p:nvSpPr>
        <p:spPr/>
        <p:txBody>
          <a:bodyPr/>
          <a:lstStyle>
            <a:lvl1pPr>
              <a:defRPr/>
            </a:lvl1pPr>
          </a:lstStyle>
          <a:p>
            <a:pPr>
              <a:defRPr/>
            </a:pPr>
            <a:r>
              <a:rPr lang="fr-FR"/>
              <a:t>version du 21/09/2022</a:t>
            </a:r>
          </a:p>
        </p:txBody>
      </p:sp>
      <p:sp>
        <p:nvSpPr>
          <p:cNvPr id="7" name="Espace réservé du numéro de diapositive 5">
            <a:extLst>
              <a:ext uri="{FF2B5EF4-FFF2-40B4-BE49-F238E27FC236}">
                <a16:creationId xmlns:a16="http://schemas.microsoft.com/office/drawing/2014/main" id="{AACA00D5-1EA9-4B67-83AB-D84382CA183F}"/>
              </a:ext>
            </a:extLst>
          </p:cNvPr>
          <p:cNvSpPr>
            <a:spLocks noGrp="1"/>
          </p:cNvSpPr>
          <p:nvPr>
            <p:ph type="sldNum" sz="quarter" idx="12"/>
          </p:nvPr>
        </p:nvSpPr>
        <p:spPr/>
        <p:txBody>
          <a:bodyPr/>
          <a:lstStyle>
            <a:lvl1pPr>
              <a:defRPr/>
            </a:lvl1pPr>
          </a:lstStyle>
          <a:p>
            <a:pPr>
              <a:defRPr/>
            </a:pPr>
            <a:fld id="{62D1D2A7-7DC0-48CF-A9E2-FA0C30E292A4}" type="slidenum">
              <a:rPr lang="fr-FR" altLang="fr-FR"/>
              <a:pPr>
                <a:defRPr/>
              </a:pPr>
              <a:t>‹N°›</a:t>
            </a:fld>
            <a:endParaRPr lang="fr-FR" altLang="fr-FR"/>
          </a:p>
        </p:txBody>
      </p:sp>
    </p:spTree>
    <p:extLst>
      <p:ext uri="{BB962C8B-B14F-4D97-AF65-F5344CB8AC3E}">
        <p14:creationId xmlns:p14="http://schemas.microsoft.com/office/powerpoint/2010/main" val="35478362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FB3B944D-12C6-4A89-A469-347C34B613FB}"/>
              </a:ext>
            </a:extLst>
          </p:cNvPr>
          <p:cNvSpPr>
            <a:spLocks noGrp="1"/>
          </p:cNvSpPr>
          <p:nvPr>
            <p:ph type="dt" sz="half" idx="10"/>
          </p:nvPr>
        </p:nvSpPr>
        <p:spPr/>
        <p:txBody>
          <a:bodyPr/>
          <a:lstStyle>
            <a:lvl1pPr>
              <a:defRPr/>
            </a:lvl1pPr>
          </a:lstStyle>
          <a:p>
            <a:pPr>
              <a:defRPr/>
            </a:pPr>
            <a:endParaRPr lang="fr-FR"/>
          </a:p>
        </p:txBody>
      </p:sp>
      <p:sp>
        <p:nvSpPr>
          <p:cNvPr id="8" name="Espace réservé du pied de page 4">
            <a:extLst>
              <a:ext uri="{FF2B5EF4-FFF2-40B4-BE49-F238E27FC236}">
                <a16:creationId xmlns:a16="http://schemas.microsoft.com/office/drawing/2014/main" id="{42B6B175-306B-493C-8BD2-5F17BEBA27B3}"/>
              </a:ext>
            </a:extLst>
          </p:cNvPr>
          <p:cNvSpPr>
            <a:spLocks noGrp="1"/>
          </p:cNvSpPr>
          <p:nvPr>
            <p:ph type="ftr" sz="quarter" idx="11"/>
          </p:nvPr>
        </p:nvSpPr>
        <p:spPr/>
        <p:txBody>
          <a:bodyPr/>
          <a:lstStyle>
            <a:lvl1pPr>
              <a:defRPr/>
            </a:lvl1pPr>
          </a:lstStyle>
          <a:p>
            <a:pPr>
              <a:defRPr/>
            </a:pPr>
            <a:r>
              <a:rPr lang="fr-FR"/>
              <a:t>version du 21/09/2022</a:t>
            </a:r>
          </a:p>
        </p:txBody>
      </p:sp>
      <p:sp>
        <p:nvSpPr>
          <p:cNvPr id="9" name="Espace réservé du numéro de diapositive 5">
            <a:extLst>
              <a:ext uri="{FF2B5EF4-FFF2-40B4-BE49-F238E27FC236}">
                <a16:creationId xmlns:a16="http://schemas.microsoft.com/office/drawing/2014/main" id="{9F304154-7C3C-44BC-8E91-C99AE551F92C}"/>
              </a:ext>
            </a:extLst>
          </p:cNvPr>
          <p:cNvSpPr>
            <a:spLocks noGrp="1"/>
          </p:cNvSpPr>
          <p:nvPr>
            <p:ph type="sldNum" sz="quarter" idx="12"/>
          </p:nvPr>
        </p:nvSpPr>
        <p:spPr/>
        <p:txBody>
          <a:bodyPr/>
          <a:lstStyle>
            <a:lvl1pPr>
              <a:defRPr/>
            </a:lvl1pPr>
          </a:lstStyle>
          <a:p>
            <a:pPr>
              <a:defRPr/>
            </a:pPr>
            <a:fld id="{9ACDED18-2302-408D-9001-7B142E0FC128}" type="slidenum">
              <a:rPr lang="fr-FR" altLang="fr-FR"/>
              <a:pPr>
                <a:defRPr/>
              </a:pPr>
              <a:t>‹N°›</a:t>
            </a:fld>
            <a:endParaRPr lang="fr-FR" altLang="fr-FR"/>
          </a:p>
        </p:txBody>
      </p:sp>
    </p:spTree>
    <p:extLst>
      <p:ext uri="{BB962C8B-B14F-4D97-AF65-F5344CB8AC3E}">
        <p14:creationId xmlns:p14="http://schemas.microsoft.com/office/powerpoint/2010/main" val="1082585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a:defRPr/>
            </a:pPr>
            <a:endParaRPr lang="fr-FR"/>
          </a:p>
        </p:txBody>
      </p:sp>
      <p:sp>
        <p:nvSpPr>
          <p:cNvPr id="8" name="Footer Placeholder 7"/>
          <p:cNvSpPr>
            <a:spLocks noGrp="1"/>
          </p:cNvSpPr>
          <p:nvPr>
            <p:ph type="ftr" sz="quarter" idx="11"/>
          </p:nvPr>
        </p:nvSpPr>
        <p:spPr/>
        <p:txBody>
          <a:bodyPr/>
          <a:lstStyle/>
          <a:p>
            <a:pPr>
              <a:defRPr/>
            </a:pPr>
            <a:r>
              <a:rPr lang="fr-FR"/>
              <a:t>Conseil Municipal du 10 janvier 2023</a:t>
            </a:r>
          </a:p>
        </p:txBody>
      </p:sp>
      <p:sp>
        <p:nvSpPr>
          <p:cNvPr id="9" name="Slide Number Placeholder 8"/>
          <p:cNvSpPr>
            <a:spLocks noGrp="1"/>
          </p:cNvSpPr>
          <p:nvPr>
            <p:ph type="sldNum" sz="quarter" idx="12"/>
          </p:nvPr>
        </p:nvSpPr>
        <p:spPr/>
        <p:txBody>
          <a:bodyPr/>
          <a:lstStyle/>
          <a:p>
            <a:pPr>
              <a:defRPr/>
            </a:pPr>
            <a:fld id="{2FC667EA-5BB6-45E0-813B-D7D3E855E9DF}" type="slidenum">
              <a:rPr lang="fr-FR" altLang="fr-FR" smtClean="0"/>
              <a:pPr>
                <a:defRPr/>
              </a:pPr>
              <a:t>‹N°›</a:t>
            </a:fld>
            <a:endParaRPr lang="fr-FR" altLang="fr-FR"/>
          </a:p>
        </p:txBody>
      </p:sp>
    </p:spTree>
    <p:extLst>
      <p:ext uri="{BB962C8B-B14F-4D97-AF65-F5344CB8AC3E}">
        <p14:creationId xmlns:p14="http://schemas.microsoft.com/office/powerpoint/2010/main" val="41812622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724A99C5-74DF-4D50-84A6-DA71F57CC008}"/>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4">
            <a:extLst>
              <a:ext uri="{FF2B5EF4-FFF2-40B4-BE49-F238E27FC236}">
                <a16:creationId xmlns:a16="http://schemas.microsoft.com/office/drawing/2014/main" id="{2F06145B-5956-4095-8C1E-E411F2CC0011}"/>
              </a:ext>
            </a:extLst>
          </p:cNvPr>
          <p:cNvSpPr>
            <a:spLocks noGrp="1"/>
          </p:cNvSpPr>
          <p:nvPr>
            <p:ph type="ftr" sz="quarter" idx="11"/>
          </p:nvPr>
        </p:nvSpPr>
        <p:spPr/>
        <p:txBody>
          <a:bodyPr/>
          <a:lstStyle>
            <a:lvl1pPr>
              <a:defRPr/>
            </a:lvl1pPr>
          </a:lstStyle>
          <a:p>
            <a:pPr>
              <a:defRPr/>
            </a:pPr>
            <a:r>
              <a:rPr lang="fr-FR"/>
              <a:t>version du 21/09/2022</a:t>
            </a:r>
          </a:p>
        </p:txBody>
      </p:sp>
      <p:sp>
        <p:nvSpPr>
          <p:cNvPr id="5" name="Espace réservé du numéro de diapositive 5">
            <a:extLst>
              <a:ext uri="{FF2B5EF4-FFF2-40B4-BE49-F238E27FC236}">
                <a16:creationId xmlns:a16="http://schemas.microsoft.com/office/drawing/2014/main" id="{37496BC9-2762-4388-911F-B99B8233A859}"/>
              </a:ext>
            </a:extLst>
          </p:cNvPr>
          <p:cNvSpPr>
            <a:spLocks noGrp="1"/>
          </p:cNvSpPr>
          <p:nvPr>
            <p:ph type="sldNum" sz="quarter" idx="12"/>
          </p:nvPr>
        </p:nvSpPr>
        <p:spPr/>
        <p:txBody>
          <a:bodyPr/>
          <a:lstStyle>
            <a:lvl1pPr>
              <a:defRPr/>
            </a:lvl1pPr>
          </a:lstStyle>
          <a:p>
            <a:pPr>
              <a:defRPr/>
            </a:pPr>
            <a:fld id="{5591996C-17F3-4081-ACB8-FE1F2FAFF045}" type="slidenum">
              <a:rPr lang="fr-FR" altLang="fr-FR"/>
              <a:pPr>
                <a:defRPr/>
              </a:pPr>
              <a:t>‹N°›</a:t>
            </a:fld>
            <a:endParaRPr lang="fr-FR" altLang="fr-FR"/>
          </a:p>
        </p:txBody>
      </p:sp>
    </p:spTree>
    <p:extLst>
      <p:ext uri="{BB962C8B-B14F-4D97-AF65-F5344CB8AC3E}">
        <p14:creationId xmlns:p14="http://schemas.microsoft.com/office/powerpoint/2010/main" val="5926208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CDD0543-E88E-4CD3-9090-7EB128C69550}"/>
              </a:ext>
            </a:extLst>
          </p:cNvPr>
          <p:cNvSpPr>
            <a:spLocks noGrp="1"/>
          </p:cNvSpPr>
          <p:nvPr>
            <p:ph type="dt" sz="half" idx="10"/>
          </p:nvPr>
        </p:nvSpPr>
        <p:spPr/>
        <p:txBody>
          <a:bodyPr/>
          <a:lstStyle>
            <a:lvl1pPr>
              <a:defRPr/>
            </a:lvl1pPr>
          </a:lstStyle>
          <a:p>
            <a:pPr>
              <a:defRPr/>
            </a:pPr>
            <a:endParaRPr lang="fr-FR"/>
          </a:p>
        </p:txBody>
      </p:sp>
      <p:sp>
        <p:nvSpPr>
          <p:cNvPr id="3" name="Espace réservé du pied de page 4">
            <a:extLst>
              <a:ext uri="{FF2B5EF4-FFF2-40B4-BE49-F238E27FC236}">
                <a16:creationId xmlns:a16="http://schemas.microsoft.com/office/drawing/2014/main" id="{75E6C74E-8D41-425F-B203-3F2DCF957AEA}"/>
              </a:ext>
            </a:extLst>
          </p:cNvPr>
          <p:cNvSpPr>
            <a:spLocks noGrp="1"/>
          </p:cNvSpPr>
          <p:nvPr>
            <p:ph type="ftr" sz="quarter" idx="11"/>
          </p:nvPr>
        </p:nvSpPr>
        <p:spPr/>
        <p:txBody>
          <a:bodyPr/>
          <a:lstStyle>
            <a:lvl1pPr>
              <a:defRPr/>
            </a:lvl1pPr>
          </a:lstStyle>
          <a:p>
            <a:pPr>
              <a:defRPr/>
            </a:pPr>
            <a:r>
              <a:rPr lang="fr-FR"/>
              <a:t>version du 21/09/2022</a:t>
            </a:r>
          </a:p>
        </p:txBody>
      </p:sp>
      <p:sp>
        <p:nvSpPr>
          <p:cNvPr id="4" name="Espace réservé du numéro de diapositive 5">
            <a:extLst>
              <a:ext uri="{FF2B5EF4-FFF2-40B4-BE49-F238E27FC236}">
                <a16:creationId xmlns:a16="http://schemas.microsoft.com/office/drawing/2014/main" id="{D3360FC6-A3D0-4207-A6BA-84898BD07BC5}"/>
              </a:ext>
            </a:extLst>
          </p:cNvPr>
          <p:cNvSpPr>
            <a:spLocks noGrp="1"/>
          </p:cNvSpPr>
          <p:nvPr>
            <p:ph type="sldNum" sz="quarter" idx="12"/>
          </p:nvPr>
        </p:nvSpPr>
        <p:spPr/>
        <p:txBody>
          <a:bodyPr/>
          <a:lstStyle>
            <a:lvl1pPr>
              <a:defRPr/>
            </a:lvl1pPr>
          </a:lstStyle>
          <a:p>
            <a:pPr>
              <a:defRPr/>
            </a:pPr>
            <a:fld id="{D6AA3FF0-B768-46D8-A837-269E105F0F55}" type="slidenum">
              <a:rPr lang="fr-FR" altLang="fr-FR"/>
              <a:pPr>
                <a:defRPr/>
              </a:pPr>
              <a:t>‹N°›</a:t>
            </a:fld>
            <a:endParaRPr lang="fr-FR" altLang="fr-FR"/>
          </a:p>
        </p:txBody>
      </p:sp>
    </p:spTree>
    <p:extLst>
      <p:ext uri="{BB962C8B-B14F-4D97-AF65-F5344CB8AC3E}">
        <p14:creationId xmlns:p14="http://schemas.microsoft.com/office/powerpoint/2010/main" val="1388588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D83F8EBD-E345-4E27-925E-DC47A9FFE252}"/>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ACAE7118-5A8D-44A2-A6C7-3B5E12609ED6}"/>
              </a:ext>
            </a:extLst>
          </p:cNvPr>
          <p:cNvSpPr>
            <a:spLocks noGrp="1"/>
          </p:cNvSpPr>
          <p:nvPr>
            <p:ph type="ftr" sz="quarter" idx="11"/>
          </p:nvPr>
        </p:nvSpPr>
        <p:spPr/>
        <p:txBody>
          <a:bodyPr/>
          <a:lstStyle>
            <a:lvl1pPr>
              <a:defRPr/>
            </a:lvl1pPr>
          </a:lstStyle>
          <a:p>
            <a:pPr>
              <a:defRPr/>
            </a:pPr>
            <a:r>
              <a:rPr lang="fr-FR"/>
              <a:t>version du 21/09/2022</a:t>
            </a:r>
          </a:p>
        </p:txBody>
      </p:sp>
      <p:sp>
        <p:nvSpPr>
          <p:cNvPr id="7" name="Espace réservé du numéro de diapositive 5">
            <a:extLst>
              <a:ext uri="{FF2B5EF4-FFF2-40B4-BE49-F238E27FC236}">
                <a16:creationId xmlns:a16="http://schemas.microsoft.com/office/drawing/2014/main" id="{D559511D-BC7D-4B0D-9CD6-33FB1041584D}"/>
              </a:ext>
            </a:extLst>
          </p:cNvPr>
          <p:cNvSpPr>
            <a:spLocks noGrp="1"/>
          </p:cNvSpPr>
          <p:nvPr>
            <p:ph type="sldNum" sz="quarter" idx="12"/>
          </p:nvPr>
        </p:nvSpPr>
        <p:spPr/>
        <p:txBody>
          <a:bodyPr/>
          <a:lstStyle>
            <a:lvl1pPr>
              <a:defRPr/>
            </a:lvl1pPr>
          </a:lstStyle>
          <a:p>
            <a:pPr>
              <a:defRPr/>
            </a:pPr>
            <a:fld id="{FF865C16-21BA-492C-8495-2595ADD737F8}" type="slidenum">
              <a:rPr lang="fr-FR" altLang="fr-FR"/>
              <a:pPr>
                <a:defRPr/>
              </a:pPr>
              <a:t>‹N°›</a:t>
            </a:fld>
            <a:endParaRPr lang="fr-FR" altLang="fr-FR"/>
          </a:p>
        </p:txBody>
      </p:sp>
    </p:spTree>
    <p:extLst>
      <p:ext uri="{BB962C8B-B14F-4D97-AF65-F5344CB8AC3E}">
        <p14:creationId xmlns:p14="http://schemas.microsoft.com/office/powerpoint/2010/main" val="22169056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id="{6D4574DF-EE11-48DC-BD5F-D6CBB848294D}"/>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B202ABF4-15BA-4F3D-A8F7-575AF2101567}"/>
              </a:ext>
            </a:extLst>
          </p:cNvPr>
          <p:cNvSpPr>
            <a:spLocks noGrp="1"/>
          </p:cNvSpPr>
          <p:nvPr>
            <p:ph type="ftr" sz="quarter" idx="11"/>
          </p:nvPr>
        </p:nvSpPr>
        <p:spPr/>
        <p:txBody>
          <a:bodyPr/>
          <a:lstStyle>
            <a:lvl1pPr>
              <a:defRPr/>
            </a:lvl1pPr>
          </a:lstStyle>
          <a:p>
            <a:pPr>
              <a:defRPr/>
            </a:pPr>
            <a:r>
              <a:rPr lang="fr-FR"/>
              <a:t>version du 21/09/2022</a:t>
            </a:r>
          </a:p>
        </p:txBody>
      </p:sp>
      <p:sp>
        <p:nvSpPr>
          <p:cNvPr id="7" name="Espace réservé du numéro de diapositive 5">
            <a:extLst>
              <a:ext uri="{FF2B5EF4-FFF2-40B4-BE49-F238E27FC236}">
                <a16:creationId xmlns:a16="http://schemas.microsoft.com/office/drawing/2014/main" id="{CBDE276A-AD0B-4355-8316-C660DB64511D}"/>
              </a:ext>
            </a:extLst>
          </p:cNvPr>
          <p:cNvSpPr>
            <a:spLocks noGrp="1"/>
          </p:cNvSpPr>
          <p:nvPr>
            <p:ph type="sldNum" sz="quarter" idx="12"/>
          </p:nvPr>
        </p:nvSpPr>
        <p:spPr/>
        <p:txBody>
          <a:bodyPr/>
          <a:lstStyle>
            <a:lvl1pPr>
              <a:defRPr/>
            </a:lvl1pPr>
          </a:lstStyle>
          <a:p>
            <a:pPr>
              <a:defRPr/>
            </a:pPr>
            <a:fld id="{99290B84-339F-4EC9-AB28-18E7B26BA661}" type="slidenum">
              <a:rPr lang="fr-FR" altLang="fr-FR"/>
              <a:pPr>
                <a:defRPr/>
              </a:pPr>
              <a:t>‹N°›</a:t>
            </a:fld>
            <a:endParaRPr lang="fr-FR" altLang="fr-FR"/>
          </a:p>
        </p:txBody>
      </p:sp>
    </p:spTree>
    <p:extLst>
      <p:ext uri="{BB962C8B-B14F-4D97-AF65-F5344CB8AC3E}">
        <p14:creationId xmlns:p14="http://schemas.microsoft.com/office/powerpoint/2010/main" val="259688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F11759B-295C-45B5-B2F4-7E7AC8A9E4F4}"/>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F55B7735-0741-4C76-937E-6B80E72BCD11}"/>
              </a:ext>
            </a:extLst>
          </p:cNvPr>
          <p:cNvSpPr>
            <a:spLocks noGrp="1"/>
          </p:cNvSpPr>
          <p:nvPr>
            <p:ph type="ftr" sz="quarter" idx="11"/>
          </p:nvPr>
        </p:nvSpPr>
        <p:spPr/>
        <p:txBody>
          <a:bodyPr/>
          <a:lstStyle>
            <a:lvl1pPr>
              <a:defRPr/>
            </a:lvl1pPr>
          </a:lstStyle>
          <a:p>
            <a:pPr>
              <a:defRPr/>
            </a:pPr>
            <a:r>
              <a:rPr lang="fr-FR"/>
              <a:t>version du 21/09/2022</a:t>
            </a:r>
          </a:p>
        </p:txBody>
      </p:sp>
      <p:sp>
        <p:nvSpPr>
          <p:cNvPr id="6" name="Espace réservé du numéro de diapositive 5">
            <a:extLst>
              <a:ext uri="{FF2B5EF4-FFF2-40B4-BE49-F238E27FC236}">
                <a16:creationId xmlns:a16="http://schemas.microsoft.com/office/drawing/2014/main" id="{7ABCB462-7003-4C04-9F1B-D45AD84F9077}"/>
              </a:ext>
            </a:extLst>
          </p:cNvPr>
          <p:cNvSpPr>
            <a:spLocks noGrp="1"/>
          </p:cNvSpPr>
          <p:nvPr>
            <p:ph type="sldNum" sz="quarter" idx="12"/>
          </p:nvPr>
        </p:nvSpPr>
        <p:spPr/>
        <p:txBody>
          <a:bodyPr/>
          <a:lstStyle>
            <a:lvl1pPr>
              <a:defRPr/>
            </a:lvl1pPr>
          </a:lstStyle>
          <a:p>
            <a:pPr>
              <a:defRPr/>
            </a:pPr>
            <a:fld id="{87E8A4D1-F822-4B59-90EB-26EBF72D0E41}" type="slidenum">
              <a:rPr lang="fr-FR" altLang="fr-FR"/>
              <a:pPr>
                <a:defRPr/>
              </a:pPr>
              <a:t>‹N°›</a:t>
            </a:fld>
            <a:endParaRPr lang="fr-FR" altLang="fr-FR"/>
          </a:p>
        </p:txBody>
      </p:sp>
    </p:spTree>
    <p:extLst>
      <p:ext uri="{BB962C8B-B14F-4D97-AF65-F5344CB8AC3E}">
        <p14:creationId xmlns:p14="http://schemas.microsoft.com/office/powerpoint/2010/main" val="31006041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28722EF-36DC-41E1-8C26-114193D2945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2EDD3861-99C4-4F5D-A493-FB7636232F78}"/>
              </a:ext>
            </a:extLst>
          </p:cNvPr>
          <p:cNvSpPr>
            <a:spLocks noGrp="1"/>
          </p:cNvSpPr>
          <p:nvPr>
            <p:ph type="ftr" sz="quarter" idx="11"/>
          </p:nvPr>
        </p:nvSpPr>
        <p:spPr/>
        <p:txBody>
          <a:bodyPr/>
          <a:lstStyle>
            <a:lvl1pPr>
              <a:defRPr/>
            </a:lvl1pPr>
          </a:lstStyle>
          <a:p>
            <a:pPr>
              <a:defRPr/>
            </a:pPr>
            <a:r>
              <a:rPr lang="fr-FR"/>
              <a:t>version du 21/09/2022</a:t>
            </a:r>
          </a:p>
        </p:txBody>
      </p:sp>
      <p:sp>
        <p:nvSpPr>
          <p:cNvPr id="6" name="Espace réservé du numéro de diapositive 5">
            <a:extLst>
              <a:ext uri="{FF2B5EF4-FFF2-40B4-BE49-F238E27FC236}">
                <a16:creationId xmlns:a16="http://schemas.microsoft.com/office/drawing/2014/main" id="{1E064A0F-7C28-4DED-A519-84F762CB6786}"/>
              </a:ext>
            </a:extLst>
          </p:cNvPr>
          <p:cNvSpPr>
            <a:spLocks noGrp="1"/>
          </p:cNvSpPr>
          <p:nvPr>
            <p:ph type="sldNum" sz="quarter" idx="12"/>
          </p:nvPr>
        </p:nvSpPr>
        <p:spPr/>
        <p:txBody>
          <a:bodyPr/>
          <a:lstStyle>
            <a:lvl1pPr>
              <a:defRPr/>
            </a:lvl1pPr>
          </a:lstStyle>
          <a:p>
            <a:pPr>
              <a:defRPr/>
            </a:pPr>
            <a:fld id="{EE6F7E0C-A847-43BF-A276-299A6CD32B83}" type="slidenum">
              <a:rPr lang="fr-FR" altLang="fr-FR"/>
              <a:pPr>
                <a:defRPr/>
              </a:pPr>
              <a:t>‹N°›</a:t>
            </a:fld>
            <a:endParaRPr lang="fr-FR" altLang="fr-FR"/>
          </a:p>
        </p:txBody>
      </p:sp>
    </p:spTree>
    <p:extLst>
      <p:ext uri="{BB962C8B-B14F-4D97-AF65-F5344CB8AC3E}">
        <p14:creationId xmlns:p14="http://schemas.microsoft.com/office/powerpoint/2010/main" val="2041064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2E58F35-2D53-C718-766E-38D8F91E1F55}"/>
              </a:ext>
            </a:extLst>
          </p:cNvPr>
          <p:cNvSpPr>
            <a:spLocks noGrp="1"/>
          </p:cNvSpPr>
          <p:nvPr>
            <p:ph type="dt" sz="half" idx="10"/>
          </p:nvPr>
        </p:nvSpPr>
        <p:spPr/>
        <p:txBody>
          <a:bodyPr/>
          <a:lstStyle>
            <a:lvl1pPr>
              <a:defRPr/>
            </a:lvl1pPr>
          </a:lstStyle>
          <a:p>
            <a:pPr>
              <a:defRPr/>
            </a:pPr>
            <a:fld id="{54E816E9-E403-47D8-A28F-A9626BFE7E6D}"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4C4FB4B4-5DE9-E4F5-E5A2-49E0CB8FC73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6B4904F-2D8C-59F9-5997-2B6F163AA8B6}"/>
              </a:ext>
            </a:extLst>
          </p:cNvPr>
          <p:cNvSpPr>
            <a:spLocks noGrp="1"/>
          </p:cNvSpPr>
          <p:nvPr>
            <p:ph type="sldNum" sz="quarter" idx="12"/>
          </p:nvPr>
        </p:nvSpPr>
        <p:spPr/>
        <p:txBody>
          <a:bodyPr/>
          <a:lstStyle>
            <a:lvl1pPr>
              <a:defRPr/>
            </a:lvl1pPr>
          </a:lstStyle>
          <a:p>
            <a:pPr>
              <a:defRPr/>
            </a:pPr>
            <a:fld id="{888FC8D5-083A-4DC5-9220-F977F1071879}" type="slidenum">
              <a:rPr lang="fr-FR" altLang="fr-FR"/>
              <a:pPr>
                <a:defRPr/>
              </a:pPr>
              <a:t>‹N°›</a:t>
            </a:fld>
            <a:endParaRPr lang="fr-FR" altLang="fr-FR"/>
          </a:p>
        </p:txBody>
      </p:sp>
    </p:spTree>
    <p:extLst>
      <p:ext uri="{BB962C8B-B14F-4D97-AF65-F5344CB8AC3E}">
        <p14:creationId xmlns:p14="http://schemas.microsoft.com/office/powerpoint/2010/main" val="3041373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657649-89FC-0AC7-8E83-378AFCD89BCC}"/>
              </a:ext>
            </a:extLst>
          </p:cNvPr>
          <p:cNvSpPr>
            <a:spLocks noGrp="1"/>
          </p:cNvSpPr>
          <p:nvPr>
            <p:ph type="dt" sz="half" idx="10"/>
          </p:nvPr>
        </p:nvSpPr>
        <p:spPr/>
        <p:txBody>
          <a:bodyPr/>
          <a:lstStyle>
            <a:lvl1pPr>
              <a:defRPr/>
            </a:lvl1pPr>
          </a:lstStyle>
          <a:p>
            <a:pPr>
              <a:defRPr/>
            </a:pPr>
            <a:fld id="{D9EDFA3E-C047-4325-9ADF-DCB11117E0F9}"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AA289DF4-D8F0-57D3-B6A5-829B25AB4884}"/>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A457A20-5B6C-86E2-9BEB-8126A77DE16F}"/>
              </a:ext>
            </a:extLst>
          </p:cNvPr>
          <p:cNvSpPr>
            <a:spLocks noGrp="1"/>
          </p:cNvSpPr>
          <p:nvPr>
            <p:ph type="sldNum" sz="quarter" idx="12"/>
          </p:nvPr>
        </p:nvSpPr>
        <p:spPr/>
        <p:txBody>
          <a:bodyPr/>
          <a:lstStyle>
            <a:lvl1pPr>
              <a:defRPr/>
            </a:lvl1pPr>
          </a:lstStyle>
          <a:p>
            <a:pPr>
              <a:defRPr/>
            </a:pPr>
            <a:fld id="{74C83B5C-7592-421E-A17A-7FFDDE0019D7}" type="slidenum">
              <a:rPr lang="fr-FR" altLang="fr-FR"/>
              <a:pPr>
                <a:defRPr/>
              </a:pPr>
              <a:t>‹N°›</a:t>
            </a:fld>
            <a:endParaRPr lang="fr-FR" altLang="fr-FR"/>
          </a:p>
        </p:txBody>
      </p:sp>
    </p:spTree>
    <p:extLst>
      <p:ext uri="{BB962C8B-B14F-4D97-AF65-F5344CB8AC3E}">
        <p14:creationId xmlns:p14="http://schemas.microsoft.com/office/powerpoint/2010/main" val="4245953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7BCA365D-2484-5FE6-DB9A-B2EFE009C10B}"/>
              </a:ext>
            </a:extLst>
          </p:cNvPr>
          <p:cNvSpPr>
            <a:spLocks noGrp="1"/>
          </p:cNvSpPr>
          <p:nvPr>
            <p:ph type="dt" sz="half" idx="10"/>
          </p:nvPr>
        </p:nvSpPr>
        <p:spPr/>
        <p:txBody>
          <a:bodyPr/>
          <a:lstStyle>
            <a:lvl1pPr>
              <a:defRPr/>
            </a:lvl1pPr>
          </a:lstStyle>
          <a:p>
            <a:pPr>
              <a:defRPr/>
            </a:pPr>
            <a:fld id="{F0686F9B-5D0B-44A6-B4E7-3CBB6DF31060}"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968A446C-9F72-3A88-76BC-92C8F284FBE7}"/>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C9F9DFB5-71E2-351C-C212-76411ED53601}"/>
              </a:ext>
            </a:extLst>
          </p:cNvPr>
          <p:cNvSpPr>
            <a:spLocks noGrp="1"/>
          </p:cNvSpPr>
          <p:nvPr>
            <p:ph type="sldNum" sz="quarter" idx="12"/>
          </p:nvPr>
        </p:nvSpPr>
        <p:spPr/>
        <p:txBody>
          <a:bodyPr/>
          <a:lstStyle>
            <a:lvl1pPr>
              <a:defRPr/>
            </a:lvl1pPr>
          </a:lstStyle>
          <a:p>
            <a:pPr>
              <a:defRPr/>
            </a:pPr>
            <a:fld id="{11560E27-F14C-4F65-A9B1-58DFF102A872}" type="slidenum">
              <a:rPr lang="fr-FR" altLang="fr-FR"/>
              <a:pPr>
                <a:defRPr/>
              </a:pPr>
              <a:t>‹N°›</a:t>
            </a:fld>
            <a:endParaRPr lang="fr-FR" altLang="fr-FR"/>
          </a:p>
        </p:txBody>
      </p:sp>
    </p:spTree>
    <p:extLst>
      <p:ext uri="{BB962C8B-B14F-4D97-AF65-F5344CB8AC3E}">
        <p14:creationId xmlns:p14="http://schemas.microsoft.com/office/powerpoint/2010/main" val="37675317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D73CB07-7FB2-C252-FF51-CF835791C640}"/>
              </a:ext>
            </a:extLst>
          </p:cNvPr>
          <p:cNvSpPr>
            <a:spLocks noGrp="1"/>
          </p:cNvSpPr>
          <p:nvPr>
            <p:ph type="dt" sz="half" idx="10"/>
          </p:nvPr>
        </p:nvSpPr>
        <p:spPr/>
        <p:txBody>
          <a:bodyPr/>
          <a:lstStyle>
            <a:lvl1pPr>
              <a:defRPr/>
            </a:lvl1pPr>
          </a:lstStyle>
          <a:p>
            <a:pPr>
              <a:defRPr/>
            </a:pPr>
            <a:fld id="{7FCF3131-11C6-44FE-A6E9-E92D953601F8}" type="datetime1">
              <a:rPr lang="fr-FR"/>
              <a:pPr>
                <a:defRPr/>
              </a:pPr>
              <a:t>05/01/2023</a:t>
            </a:fld>
            <a:endParaRPr lang="fr-FR"/>
          </a:p>
        </p:txBody>
      </p:sp>
      <p:sp>
        <p:nvSpPr>
          <p:cNvPr id="6" name="Espace réservé du pied de page 4">
            <a:extLst>
              <a:ext uri="{FF2B5EF4-FFF2-40B4-BE49-F238E27FC236}">
                <a16:creationId xmlns:a16="http://schemas.microsoft.com/office/drawing/2014/main" id="{BF6F9EA3-8BA5-21D6-2835-AA93A5F40BE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44D9CE4B-3189-8726-8102-8F59582E909D}"/>
              </a:ext>
            </a:extLst>
          </p:cNvPr>
          <p:cNvSpPr>
            <a:spLocks noGrp="1"/>
          </p:cNvSpPr>
          <p:nvPr>
            <p:ph type="sldNum" sz="quarter" idx="12"/>
          </p:nvPr>
        </p:nvSpPr>
        <p:spPr/>
        <p:txBody>
          <a:bodyPr/>
          <a:lstStyle>
            <a:lvl1pPr>
              <a:defRPr/>
            </a:lvl1pPr>
          </a:lstStyle>
          <a:p>
            <a:pPr>
              <a:defRPr/>
            </a:pPr>
            <a:fld id="{AE0B1050-A5C1-4E00-B4CB-6B6AC719604C}" type="slidenum">
              <a:rPr lang="fr-FR" altLang="fr-FR"/>
              <a:pPr>
                <a:defRPr/>
              </a:pPr>
              <a:t>‹N°›</a:t>
            </a:fld>
            <a:endParaRPr lang="fr-FR" altLang="fr-FR"/>
          </a:p>
        </p:txBody>
      </p:sp>
    </p:spTree>
    <p:extLst>
      <p:ext uri="{BB962C8B-B14F-4D97-AF65-F5344CB8AC3E}">
        <p14:creationId xmlns:p14="http://schemas.microsoft.com/office/powerpoint/2010/main" val="3042762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a:defRPr/>
            </a:pPr>
            <a:endParaRPr lang="fr-FR"/>
          </a:p>
        </p:txBody>
      </p:sp>
      <p:sp>
        <p:nvSpPr>
          <p:cNvPr id="4" name="Footer Placeholder 3"/>
          <p:cNvSpPr>
            <a:spLocks noGrp="1"/>
          </p:cNvSpPr>
          <p:nvPr>
            <p:ph type="ftr" sz="quarter" idx="11"/>
          </p:nvPr>
        </p:nvSpPr>
        <p:spPr/>
        <p:txBody>
          <a:bodyPr/>
          <a:lstStyle/>
          <a:p>
            <a:pPr>
              <a:defRPr/>
            </a:pPr>
            <a:r>
              <a:rPr lang="fr-FR"/>
              <a:t>Conseil Municipal du 10 janvier 2023</a:t>
            </a:r>
          </a:p>
        </p:txBody>
      </p:sp>
      <p:sp>
        <p:nvSpPr>
          <p:cNvPr id="5" name="Slide Number Placeholder 4"/>
          <p:cNvSpPr>
            <a:spLocks noGrp="1"/>
          </p:cNvSpPr>
          <p:nvPr>
            <p:ph type="sldNum" sz="quarter" idx="12"/>
          </p:nvPr>
        </p:nvSpPr>
        <p:spPr/>
        <p:txBody>
          <a:bodyPr/>
          <a:lstStyle/>
          <a:p>
            <a:pPr>
              <a:defRPr/>
            </a:pPr>
            <a:fld id="{FBB61D61-38C0-4AB6-AC82-4FA661217F71}" type="slidenum">
              <a:rPr lang="fr-FR" altLang="fr-FR" smtClean="0"/>
              <a:pPr>
                <a:defRPr/>
              </a:pPr>
              <a:t>‹N°›</a:t>
            </a:fld>
            <a:endParaRPr lang="fr-FR" altLang="fr-FR"/>
          </a:p>
        </p:txBody>
      </p:sp>
    </p:spTree>
    <p:extLst>
      <p:ext uri="{BB962C8B-B14F-4D97-AF65-F5344CB8AC3E}">
        <p14:creationId xmlns:p14="http://schemas.microsoft.com/office/powerpoint/2010/main" val="39971484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6C7542ED-5C8F-7681-E22B-DEA2B47F7721}"/>
              </a:ext>
            </a:extLst>
          </p:cNvPr>
          <p:cNvSpPr>
            <a:spLocks noGrp="1"/>
          </p:cNvSpPr>
          <p:nvPr>
            <p:ph type="dt" sz="half" idx="10"/>
          </p:nvPr>
        </p:nvSpPr>
        <p:spPr/>
        <p:txBody>
          <a:bodyPr/>
          <a:lstStyle>
            <a:lvl1pPr>
              <a:defRPr/>
            </a:lvl1pPr>
          </a:lstStyle>
          <a:p>
            <a:pPr>
              <a:defRPr/>
            </a:pPr>
            <a:fld id="{93A2D939-A57C-4A2B-B33E-B8F74C6A776C}" type="datetime1">
              <a:rPr lang="fr-FR"/>
              <a:pPr>
                <a:defRPr/>
              </a:pPr>
              <a:t>05/01/2023</a:t>
            </a:fld>
            <a:endParaRPr lang="fr-FR"/>
          </a:p>
        </p:txBody>
      </p:sp>
      <p:sp>
        <p:nvSpPr>
          <p:cNvPr id="8" name="Espace réservé du pied de page 4">
            <a:extLst>
              <a:ext uri="{FF2B5EF4-FFF2-40B4-BE49-F238E27FC236}">
                <a16:creationId xmlns:a16="http://schemas.microsoft.com/office/drawing/2014/main" id="{2F40AB7D-5F0C-B9B1-C54E-709843CE81E8}"/>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404CAA8A-D25C-272D-971C-9E8F7D509245}"/>
              </a:ext>
            </a:extLst>
          </p:cNvPr>
          <p:cNvSpPr>
            <a:spLocks noGrp="1"/>
          </p:cNvSpPr>
          <p:nvPr>
            <p:ph type="sldNum" sz="quarter" idx="12"/>
          </p:nvPr>
        </p:nvSpPr>
        <p:spPr/>
        <p:txBody>
          <a:bodyPr/>
          <a:lstStyle>
            <a:lvl1pPr>
              <a:defRPr/>
            </a:lvl1pPr>
          </a:lstStyle>
          <a:p>
            <a:pPr>
              <a:defRPr/>
            </a:pPr>
            <a:fld id="{1E50C8D3-E363-40D1-B12E-2D54F24B8478}" type="slidenum">
              <a:rPr lang="fr-FR" altLang="fr-FR"/>
              <a:pPr>
                <a:defRPr/>
              </a:pPr>
              <a:t>‹N°›</a:t>
            </a:fld>
            <a:endParaRPr lang="fr-FR" altLang="fr-FR"/>
          </a:p>
        </p:txBody>
      </p:sp>
    </p:spTree>
    <p:extLst>
      <p:ext uri="{BB962C8B-B14F-4D97-AF65-F5344CB8AC3E}">
        <p14:creationId xmlns:p14="http://schemas.microsoft.com/office/powerpoint/2010/main" val="39979517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B6E96191-AF62-BDD4-3806-0341D378984A}"/>
              </a:ext>
            </a:extLst>
          </p:cNvPr>
          <p:cNvSpPr>
            <a:spLocks noGrp="1"/>
          </p:cNvSpPr>
          <p:nvPr>
            <p:ph type="dt" sz="half" idx="10"/>
          </p:nvPr>
        </p:nvSpPr>
        <p:spPr/>
        <p:txBody>
          <a:bodyPr/>
          <a:lstStyle>
            <a:lvl1pPr>
              <a:defRPr/>
            </a:lvl1pPr>
          </a:lstStyle>
          <a:p>
            <a:pPr>
              <a:defRPr/>
            </a:pPr>
            <a:fld id="{0F4826F2-2342-431A-B7B4-DC6FCBCF81AB}" type="datetime1">
              <a:rPr lang="fr-FR"/>
              <a:pPr>
                <a:defRPr/>
              </a:pPr>
              <a:t>05/01/2023</a:t>
            </a:fld>
            <a:endParaRPr lang="fr-FR"/>
          </a:p>
        </p:txBody>
      </p:sp>
      <p:sp>
        <p:nvSpPr>
          <p:cNvPr id="4" name="Espace réservé du pied de page 4">
            <a:extLst>
              <a:ext uri="{FF2B5EF4-FFF2-40B4-BE49-F238E27FC236}">
                <a16:creationId xmlns:a16="http://schemas.microsoft.com/office/drawing/2014/main" id="{D977ED5E-AB5B-910E-CB99-825C3A4182EB}"/>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75908750-A8C4-6F27-9D63-C9857626E795}"/>
              </a:ext>
            </a:extLst>
          </p:cNvPr>
          <p:cNvSpPr>
            <a:spLocks noGrp="1"/>
          </p:cNvSpPr>
          <p:nvPr>
            <p:ph type="sldNum" sz="quarter" idx="12"/>
          </p:nvPr>
        </p:nvSpPr>
        <p:spPr/>
        <p:txBody>
          <a:bodyPr/>
          <a:lstStyle>
            <a:lvl1pPr>
              <a:defRPr/>
            </a:lvl1pPr>
          </a:lstStyle>
          <a:p>
            <a:pPr>
              <a:defRPr/>
            </a:pPr>
            <a:fld id="{823E9DAB-A14C-451C-A788-24BC74A30E81}" type="slidenum">
              <a:rPr lang="fr-FR" altLang="fr-FR"/>
              <a:pPr>
                <a:defRPr/>
              </a:pPr>
              <a:t>‹N°›</a:t>
            </a:fld>
            <a:endParaRPr lang="fr-FR" altLang="fr-FR"/>
          </a:p>
        </p:txBody>
      </p:sp>
    </p:spTree>
    <p:extLst>
      <p:ext uri="{BB962C8B-B14F-4D97-AF65-F5344CB8AC3E}">
        <p14:creationId xmlns:p14="http://schemas.microsoft.com/office/powerpoint/2010/main" val="14725614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7F6AADBA-1FCE-9A6A-B0FF-A50067403445}"/>
              </a:ext>
            </a:extLst>
          </p:cNvPr>
          <p:cNvSpPr>
            <a:spLocks noGrp="1"/>
          </p:cNvSpPr>
          <p:nvPr>
            <p:ph type="dt" sz="half" idx="10"/>
          </p:nvPr>
        </p:nvSpPr>
        <p:spPr/>
        <p:txBody>
          <a:bodyPr/>
          <a:lstStyle>
            <a:lvl1pPr>
              <a:defRPr/>
            </a:lvl1pPr>
          </a:lstStyle>
          <a:p>
            <a:pPr>
              <a:defRPr/>
            </a:pPr>
            <a:fld id="{DB4A5E4B-DB7D-4CCF-B63F-E06BD44A05E1}" type="datetime1">
              <a:rPr lang="fr-FR"/>
              <a:pPr>
                <a:defRPr/>
              </a:pPr>
              <a:t>05/01/2023</a:t>
            </a:fld>
            <a:endParaRPr lang="fr-FR"/>
          </a:p>
        </p:txBody>
      </p:sp>
      <p:sp>
        <p:nvSpPr>
          <p:cNvPr id="3" name="Espace réservé du pied de page 4">
            <a:extLst>
              <a:ext uri="{FF2B5EF4-FFF2-40B4-BE49-F238E27FC236}">
                <a16:creationId xmlns:a16="http://schemas.microsoft.com/office/drawing/2014/main" id="{EC788D71-FCB3-FDD4-5FB7-D1E56B7DD7E1}"/>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8C8E78ED-89C6-C301-9501-19A53E395910}"/>
              </a:ext>
            </a:extLst>
          </p:cNvPr>
          <p:cNvSpPr>
            <a:spLocks noGrp="1"/>
          </p:cNvSpPr>
          <p:nvPr>
            <p:ph type="sldNum" sz="quarter" idx="12"/>
          </p:nvPr>
        </p:nvSpPr>
        <p:spPr/>
        <p:txBody>
          <a:bodyPr/>
          <a:lstStyle>
            <a:lvl1pPr>
              <a:defRPr/>
            </a:lvl1pPr>
          </a:lstStyle>
          <a:p>
            <a:pPr>
              <a:defRPr/>
            </a:pPr>
            <a:fld id="{E8A8A9D8-3AE9-469D-92E8-4EAC4FAD2AE0}" type="slidenum">
              <a:rPr lang="fr-FR" altLang="fr-FR"/>
              <a:pPr>
                <a:defRPr/>
              </a:pPr>
              <a:t>‹N°›</a:t>
            </a:fld>
            <a:endParaRPr lang="fr-FR" altLang="fr-FR"/>
          </a:p>
        </p:txBody>
      </p:sp>
    </p:spTree>
    <p:extLst>
      <p:ext uri="{BB962C8B-B14F-4D97-AF65-F5344CB8AC3E}">
        <p14:creationId xmlns:p14="http://schemas.microsoft.com/office/powerpoint/2010/main" val="2355935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95B12B12-611F-0B0F-A366-B655B23F288C}"/>
              </a:ext>
            </a:extLst>
          </p:cNvPr>
          <p:cNvSpPr>
            <a:spLocks noGrp="1"/>
          </p:cNvSpPr>
          <p:nvPr>
            <p:ph type="dt" sz="half" idx="10"/>
          </p:nvPr>
        </p:nvSpPr>
        <p:spPr/>
        <p:txBody>
          <a:bodyPr/>
          <a:lstStyle>
            <a:lvl1pPr>
              <a:defRPr/>
            </a:lvl1pPr>
          </a:lstStyle>
          <a:p>
            <a:pPr>
              <a:defRPr/>
            </a:pPr>
            <a:fld id="{756DF601-DD2C-49D6-8EEA-23EEEE025562}" type="datetime1">
              <a:rPr lang="fr-FR"/>
              <a:pPr>
                <a:defRPr/>
              </a:pPr>
              <a:t>05/01/2023</a:t>
            </a:fld>
            <a:endParaRPr lang="fr-FR"/>
          </a:p>
        </p:txBody>
      </p:sp>
      <p:sp>
        <p:nvSpPr>
          <p:cNvPr id="6" name="Espace réservé du pied de page 4">
            <a:extLst>
              <a:ext uri="{FF2B5EF4-FFF2-40B4-BE49-F238E27FC236}">
                <a16:creationId xmlns:a16="http://schemas.microsoft.com/office/drawing/2014/main" id="{C9EE411B-4B01-A806-0EA2-64D61AD84D57}"/>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A4288F9-7EC4-500D-3342-A740EA7CB5AC}"/>
              </a:ext>
            </a:extLst>
          </p:cNvPr>
          <p:cNvSpPr>
            <a:spLocks noGrp="1"/>
          </p:cNvSpPr>
          <p:nvPr>
            <p:ph type="sldNum" sz="quarter" idx="12"/>
          </p:nvPr>
        </p:nvSpPr>
        <p:spPr/>
        <p:txBody>
          <a:bodyPr/>
          <a:lstStyle>
            <a:lvl1pPr>
              <a:defRPr/>
            </a:lvl1pPr>
          </a:lstStyle>
          <a:p>
            <a:pPr>
              <a:defRPr/>
            </a:pPr>
            <a:fld id="{53A9EEE6-3971-4D55-829C-E1F785F8CA9B}" type="slidenum">
              <a:rPr lang="fr-FR" altLang="fr-FR"/>
              <a:pPr>
                <a:defRPr/>
              </a:pPr>
              <a:t>‹N°›</a:t>
            </a:fld>
            <a:endParaRPr lang="fr-FR" altLang="fr-FR"/>
          </a:p>
        </p:txBody>
      </p:sp>
    </p:spTree>
    <p:extLst>
      <p:ext uri="{BB962C8B-B14F-4D97-AF65-F5344CB8AC3E}">
        <p14:creationId xmlns:p14="http://schemas.microsoft.com/office/powerpoint/2010/main" val="13467253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ED5DF1B7-12CF-57A3-6AC7-B88F02927BD6}"/>
              </a:ext>
            </a:extLst>
          </p:cNvPr>
          <p:cNvSpPr>
            <a:spLocks noGrp="1"/>
          </p:cNvSpPr>
          <p:nvPr>
            <p:ph type="dt" sz="half" idx="10"/>
          </p:nvPr>
        </p:nvSpPr>
        <p:spPr/>
        <p:txBody>
          <a:bodyPr/>
          <a:lstStyle>
            <a:lvl1pPr>
              <a:defRPr/>
            </a:lvl1pPr>
          </a:lstStyle>
          <a:p>
            <a:pPr>
              <a:defRPr/>
            </a:pPr>
            <a:fld id="{01EB1F06-E6E6-4896-AA34-8B6455CA7363}" type="datetime1">
              <a:rPr lang="fr-FR"/>
              <a:pPr>
                <a:defRPr/>
              </a:pPr>
              <a:t>05/01/2023</a:t>
            </a:fld>
            <a:endParaRPr lang="fr-FR"/>
          </a:p>
        </p:txBody>
      </p:sp>
      <p:sp>
        <p:nvSpPr>
          <p:cNvPr id="6" name="Espace réservé du pied de page 4">
            <a:extLst>
              <a:ext uri="{FF2B5EF4-FFF2-40B4-BE49-F238E27FC236}">
                <a16:creationId xmlns:a16="http://schemas.microsoft.com/office/drawing/2014/main" id="{520DEA89-9226-0E7F-6299-03C152B2C09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5A13C67C-1455-FEA7-393F-E85C96ECFED8}"/>
              </a:ext>
            </a:extLst>
          </p:cNvPr>
          <p:cNvSpPr>
            <a:spLocks noGrp="1"/>
          </p:cNvSpPr>
          <p:nvPr>
            <p:ph type="sldNum" sz="quarter" idx="12"/>
          </p:nvPr>
        </p:nvSpPr>
        <p:spPr/>
        <p:txBody>
          <a:bodyPr/>
          <a:lstStyle>
            <a:lvl1pPr>
              <a:defRPr/>
            </a:lvl1pPr>
          </a:lstStyle>
          <a:p>
            <a:pPr>
              <a:defRPr/>
            </a:pPr>
            <a:fld id="{F8F6A4F3-B052-4D1E-9BE6-80FA8A63E4B8}" type="slidenum">
              <a:rPr lang="fr-FR" altLang="fr-FR"/>
              <a:pPr>
                <a:defRPr/>
              </a:pPr>
              <a:t>‹N°›</a:t>
            </a:fld>
            <a:endParaRPr lang="fr-FR" altLang="fr-FR"/>
          </a:p>
        </p:txBody>
      </p:sp>
    </p:spTree>
    <p:extLst>
      <p:ext uri="{BB962C8B-B14F-4D97-AF65-F5344CB8AC3E}">
        <p14:creationId xmlns:p14="http://schemas.microsoft.com/office/powerpoint/2010/main" val="336117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B8C45D-4C06-8DC1-F47B-188C694D79B1}"/>
              </a:ext>
            </a:extLst>
          </p:cNvPr>
          <p:cNvSpPr>
            <a:spLocks noGrp="1"/>
          </p:cNvSpPr>
          <p:nvPr>
            <p:ph type="dt" sz="half" idx="10"/>
          </p:nvPr>
        </p:nvSpPr>
        <p:spPr/>
        <p:txBody>
          <a:bodyPr/>
          <a:lstStyle>
            <a:lvl1pPr>
              <a:defRPr/>
            </a:lvl1pPr>
          </a:lstStyle>
          <a:p>
            <a:pPr>
              <a:defRPr/>
            </a:pPr>
            <a:fld id="{1F638874-71FE-448D-941A-7EB11412ACCD}"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A0EE1564-523E-0E7D-0DC6-7DF1EC88BB79}"/>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33F18935-3B78-F070-883F-B6439E1D9A9E}"/>
              </a:ext>
            </a:extLst>
          </p:cNvPr>
          <p:cNvSpPr>
            <a:spLocks noGrp="1"/>
          </p:cNvSpPr>
          <p:nvPr>
            <p:ph type="sldNum" sz="quarter" idx="12"/>
          </p:nvPr>
        </p:nvSpPr>
        <p:spPr/>
        <p:txBody>
          <a:bodyPr/>
          <a:lstStyle>
            <a:lvl1pPr>
              <a:defRPr/>
            </a:lvl1pPr>
          </a:lstStyle>
          <a:p>
            <a:pPr>
              <a:defRPr/>
            </a:pPr>
            <a:fld id="{D9E402D1-9D08-4E29-9C1A-FEB3E20F4E93}" type="slidenum">
              <a:rPr lang="fr-FR" altLang="fr-FR"/>
              <a:pPr>
                <a:defRPr/>
              </a:pPr>
              <a:t>‹N°›</a:t>
            </a:fld>
            <a:endParaRPr lang="fr-FR" altLang="fr-FR"/>
          </a:p>
        </p:txBody>
      </p:sp>
    </p:spTree>
    <p:extLst>
      <p:ext uri="{BB962C8B-B14F-4D97-AF65-F5344CB8AC3E}">
        <p14:creationId xmlns:p14="http://schemas.microsoft.com/office/powerpoint/2010/main" val="18449999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F7BF32-862A-0915-1D4C-7E2D37A7118A}"/>
              </a:ext>
            </a:extLst>
          </p:cNvPr>
          <p:cNvSpPr>
            <a:spLocks noGrp="1"/>
          </p:cNvSpPr>
          <p:nvPr>
            <p:ph type="dt" sz="half" idx="10"/>
          </p:nvPr>
        </p:nvSpPr>
        <p:spPr/>
        <p:txBody>
          <a:bodyPr/>
          <a:lstStyle>
            <a:lvl1pPr>
              <a:defRPr/>
            </a:lvl1pPr>
          </a:lstStyle>
          <a:p>
            <a:pPr>
              <a:defRPr/>
            </a:pPr>
            <a:fld id="{A3418EED-E216-4A4C-901C-8C12A98F5A07}"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2164FC3F-53C8-4B12-CCF7-AD4220570522}"/>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D318CDB-11C5-4FBF-9AC3-5684704F42CF}"/>
              </a:ext>
            </a:extLst>
          </p:cNvPr>
          <p:cNvSpPr>
            <a:spLocks noGrp="1"/>
          </p:cNvSpPr>
          <p:nvPr>
            <p:ph type="sldNum" sz="quarter" idx="12"/>
          </p:nvPr>
        </p:nvSpPr>
        <p:spPr/>
        <p:txBody>
          <a:bodyPr/>
          <a:lstStyle>
            <a:lvl1pPr>
              <a:defRPr/>
            </a:lvl1pPr>
          </a:lstStyle>
          <a:p>
            <a:pPr>
              <a:defRPr/>
            </a:pPr>
            <a:fld id="{960EC150-3DF4-4DA6-A94A-CC0B64D2E432}" type="slidenum">
              <a:rPr lang="fr-FR" altLang="fr-FR"/>
              <a:pPr>
                <a:defRPr/>
              </a:pPr>
              <a:t>‹N°›</a:t>
            </a:fld>
            <a:endParaRPr lang="fr-FR" altLang="fr-FR"/>
          </a:p>
        </p:txBody>
      </p:sp>
    </p:spTree>
    <p:extLst>
      <p:ext uri="{BB962C8B-B14F-4D97-AF65-F5344CB8AC3E}">
        <p14:creationId xmlns:p14="http://schemas.microsoft.com/office/powerpoint/2010/main" val="3374905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r-FR"/>
          </a:p>
        </p:txBody>
      </p:sp>
      <p:sp>
        <p:nvSpPr>
          <p:cNvPr id="3" name="Footer Placeholder 2"/>
          <p:cNvSpPr>
            <a:spLocks noGrp="1"/>
          </p:cNvSpPr>
          <p:nvPr>
            <p:ph type="ftr" sz="quarter" idx="11"/>
          </p:nvPr>
        </p:nvSpPr>
        <p:spPr/>
        <p:txBody>
          <a:bodyPr/>
          <a:lstStyle/>
          <a:p>
            <a:pPr>
              <a:defRPr/>
            </a:pPr>
            <a:r>
              <a:rPr lang="fr-FR"/>
              <a:t>Conseil Municipal du 10 janvier 2023</a:t>
            </a:r>
          </a:p>
        </p:txBody>
      </p:sp>
      <p:sp>
        <p:nvSpPr>
          <p:cNvPr id="4" name="Slide Number Placeholder 3"/>
          <p:cNvSpPr>
            <a:spLocks noGrp="1"/>
          </p:cNvSpPr>
          <p:nvPr>
            <p:ph type="sldNum" sz="quarter" idx="12"/>
          </p:nvPr>
        </p:nvSpPr>
        <p:spPr/>
        <p:txBody>
          <a:bodyPr/>
          <a:lstStyle/>
          <a:p>
            <a:pPr>
              <a:defRPr/>
            </a:pPr>
            <a:fld id="{0D0B6DA6-EAD1-4C6B-B91D-0999C414921B}" type="slidenum">
              <a:rPr lang="fr-FR" altLang="fr-FR" smtClean="0"/>
              <a:pPr>
                <a:defRPr/>
              </a:pPr>
              <a:t>‹N°›</a:t>
            </a:fld>
            <a:endParaRPr lang="fr-FR" altLang="fr-FR"/>
          </a:p>
        </p:txBody>
      </p:sp>
    </p:spTree>
    <p:extLst>
      <p:ext uri="{BB962C8B-B14F-4D97-AF65-F5344CB8AC3E}">
        <p14:creationId xmlns:p14="http://schemas.microsoft.com/office/powerpoint/2010/main" val="351723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a:t>Conseil Municipal du 10 janvier 2023</a:t>
            </a:r>
          </a:p>
        </p:txBody>
      </p:sp>
      <p:sp>
        <p:nvSpPr>
          <p:cNvPr id="7" name="Slide Number Placeholder 6"/>
          <p:cNvSpPr>
            <a:spLocks noGrp="1"/>
          </p:cNvSpPr>
          <p:nvPr>
            <p:ph type="sldNum" sz="quarter" idx="12"/>
          </p:nvPr>
        </p:nvSpPr>
        <p:spPr/>
        <p:txBody>
          <a:bodyPr/>
          <a:lstStyle/>
          <a:p>
            <a:pPr>
              <a:defRPr/>
            </a:pPr>
            <a:fld id="{2D8561E0-C2BC-4198-B41A-8A463C84A68F}" type="slidenum">
              <a:rPr lang="fr-FR" altLang="fr-FR" smtClean="0"/>
              <a:pPr>
                <a:defRPr/>
              </a:pPr>
              <a:t>‹N°›</a:t>
            </a:fld>
            <a:endParaRPr lang="fr-FR" altLang="fr-FR"/>
          </a:p>
        </p:txBody>
      </p:sp>
    </p:spTree>
    <p:extLst>
      <p:ext uri="{BB962C8B-B14F-4D97-AF65-F5344CB8AC3E}">
        <p14:creationId xmlns:p14="http://schemas.microsoft.com/office/powerpoint/2010/main" val="2255424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fr-FR"/>
          </a:p>
        </p:txBody>
      </p:sp>
      <p:sp>
        <p:nvSpPr>
          <p:cNvPr id="6" name="Footer Placeholder 5"/>
          <p:cNvSpPr>
            <a:spLocks noGrp="1"/>
          </p:cNvSpPr>
          <p:nvPr>
            <p:ph type="ftr" sz="quarter" idx="11"/>
          </p:nvPr>
        </p:nvSpPr>
        <p:spPr/>
        <p:txBody>
          <a:bodyPr/>
          <a:lstStyle/>
          <a:p>
            <a:pPr>
              <a:defRPr/>
            </a:pPr>
            <a:r>
              <a:rPr lang="fr-FR"/>
              <a:t>Conseil Municipal du 10 janvier 2023</a:t>
            </a:r>
          </a:p>
        </p:txBody>
      </p:sp>
      <p:sp>
        <p:nvSpPr>
          <p:cNvPr id="7" name="Slide Number Placeholder 6"/>
          <p:cNvSpPr>
            <a:spLocks noGrp="1"/>
          </p:cNvSpPr>
          <p:nvPr>
            <p:ph type="sldNum" sz="quarter" idx="12"/>
          </p:nvPr>
        </p:nvSpPr>
        <p:spPr/>
        <p:txBody>
          <a:bodyPr/>
          <a:lstStyle/>
          <a:p>
            <a:pPr>
              <a:defRPr/>
            </a:pPr>
            <a:fld id="{1F3C173B-F2BF-44F1-BD9E-82CAAB4DD35B}" type="slidenum">
              <a:rPr lang="fr-FR" altLang="fr-FR" smtClean="0"/>
              <a:pPr>
                <a:defRPr/>
              </a:pPr>
              <a:t>‹N°›</a:t>
            </a:fld>
            <a:endParaRPr lang="fr-FR" altLang="fr-FR"/>
          </a:p>
        </p:txBody>
      </p:sp>
    </p:spTree>
    <p:extLst>
      <p:ext uri="{BB962C8B-B14F-4D97-AF65-F5344CB8AC3E}">
        <p14:creationId xmlns:p14="http://schemas.microsoft.com/office/powerpoint/2010/main" val="105591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Conseil Municipal du 10 janvier 2023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437BB4C-C186-4D88-8E65-EC44CFE1602D}" type="slidenum">
              <a:rPr lang="fr-FR" altLang="fr-FR" smtClean="0"/>
              <a:pPr>
                <a:defRPr/>
              </a:pPr>
              <a:t>‹N°›</a:t>
            </a:fld>
            <a:endParaRPr lang="fr-FR" altLang="fr-FR"/>
          </a:p>
        </p:txBody>
      </p:sp>
    </p:spTree>
    <p:extLst>
      <p:ext uri="{BB962C8B-B14F-4D97-AF65-F5344CB8AC3E}">
        <p14:creationId xmlns:p14="http://schemas.microsoft.com/office/powerpoint/2010/main" val="316067110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932E2D4-CC1A-95C7-6E07-5F678C2E332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1187CBA-7484-F251-5F67-9A8ACD83C44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D44693-BB84-2427-E4C3-AE7847FCD7B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B7D28-5C75-4060-8F6F-AAE1D68D0DFC}"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086EEB73-9184-D987-F2A5-AB19E7AD8A9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3518C04-51C8-C97C-96D1-FB374C858A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DA427-C6F3-4478-9804-6107D2DAC2C2}" type="slidenum">
              <a:rPr lang="fr-FR" smtClean="0"/>
              <a:t>‹N°›</a:t>
            </a:fld>
            <a:endParaRPr lang="fr-FR"/>
          </a:p>
        </p:txBody>
      </p:sp>
    </p:spTree>
    <p:extLst>
      <p:ext uri="{BB962C8B-B14F-4D97-AF65-F5344CB8AC3E}">
        <p14:creationId xmlns:p14="http://schemas.microsoft.com/office/powerpoint/2010/main" val="181341355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723B56-B7CD-8795-DE82-8A272A0DBED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B737925-E7FD-9AF2-85CF-D3282F161E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B4A588B-9CA8-481A-F0E2-B503740724E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15FE8A-64CB-42D8-B6E0-BC11FE52AAE4}" type="datetimeFigureOut">
              <a:rPr lang="fr-FR" smtClean="0"/>
              <a:t>05/01/2023</a:t>
            </a:fld>
            <a:endParaRPr lang="fr-FR"/>
          </a:p>
        </p:txBody>
      </p:sp>
      <p:sp>
        <p:nvSpPr>
          <p:cNvPr id="5" name="Espace réservé du pied de page 4">
            <a:extLst>
              <a:ext uri="{FF2B5EF4-FFF2-40B4-BE49-F238E27FC236}">
                <a16:creationId xmlns:a16="http://schemas.microsoft.com/office/drawing/2014/main" id="{4599B510-2A90-5D83-9FE3-8E6FCFAD97B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003C61C-9FD3-D5D4-DE4C-1668EBB84EB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E67CF-48BE-43E8-823C-4EB64ED6339C}" type="slidenum">
              <a:rPr lang="fr-FR" smtClean="0"/>
              <a:t>‹N°›</a:t>
            </a:fld>
            <a:endParaRPr lang="fr-FR"/>
          </a:p>
        </p:txBody>
      </p:sp>
    </p:spTree>
    <p:extLst>
      <p:ext uri="{BB962C8B-B14F-4D97-AF65-F5344CB8AC3E}">
        <p14:creationId xmlns:p14="http://schemas.microsoft.com/office/powerpoint/2010/main" val="42232651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66E6D7F-C0BF-4544-B82C-F654FD1A3A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5F188904-0E26-4662-851B-E07684510A0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B8F613A5-7822-43CF-B4E2-4466E4A4C5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a:extLst>
              <a:ext uri="{FF2B5EF4-FFF2-40B4-BE49-F238E27FC236}">
                <a16:creationId xmlns:a16="http://schemas.microsoft.com/office/drawing/2014/main" id="{90162FC9-9E81-4038-9761-37B7DE017E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fr-FR"/>
              <a:t>Conseil Municipal du 10 janvier 2023</a:t>
            </a:r>
          </a:p>
        </p:txBody>
      </p:sp>
      <p:sp>
        <p:nvSpPr>
          <p:cNvPr id="6" name="Espace réservé du numéro de diapositive 5">
            <a:extLst>
              <a:ext uri="{FF2B5EF4-FFF2-40B4-BE49-F238E27FC236}">
                <a16:creationId xmlns:a16="http://schemas.microsoft.com/office/drawing/2014/main" id="{95B1891E-44BD-4859-BCCC-4033E3C885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437BB4C-C186-4D88-8E65-EC44CFE1602D}" type="slidenum">
              <a:rPr lang="fr-FR" altLang="fr-FR"/>
              <a:pPr>
                <a:defRPr/>
              </a:pPr>
              <a:t>‹N°›</a:t>
            </a:fld>
            <a:endParaRPr lang="fr-FR" altLang="fr-FR"/>
          </a:p>
        </p:txBody>
      </p:sp>
    </p:spTree>
    <p:extLst>
      <p:ext uri="{BB962C8B-B14F-4D97-AF65-F5344CB8AC3E}">
        <p14:creationId xmlns:p14="http://schemas.microsoft.com/office/powerpoint/2010/main" val="2319178424"/>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A66E6D7F-C0BF-4544-B82C-F654FD1A3AE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5F188904-0E26-4662-851B-E07684510A0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B8F613A5-7822-43CF-B4E2-4466E4A4C53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5" name="Espace réservé du pied de page 4">
            <a:extLst>
              <a:ext uri="{FF2B5EF4-FFF2-40B4-BE49-F238E27FC236}">
                <a16:creationId xmlns:a16="http://schemas.microsoft.com/office/drawing/2014/main" id="{90162FC9-9E81-4038-9761-37B7DE017EC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fr-FR"/>
              <a:t>version du 21/09/2022</a:t>
            </a:r>
          </a:p>
        </p:txBody>
      </p:sp>
      <p:sp>
        <p:nvSpPr>
          <p:cNvPr id="6" name="Espace réservé du numéro de diapositive 5">
            <a:extLst>
              <a:ext uri="{FF2B5EF4-FFF2-40B4-BE49-F238E27FC236}">
                <a16:creationId xmlns:a16="http://schemas.microsoft.com/office/drawing/2014/main" id="{95B1891E-44BD-4859-BCCC-4033E3C885D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437BB4C-C186-4D88-8E65-EC44CFE1602D}" type="slidenum">
              <a:rPr lang="fr-FR" altLang="fr-FR"/>
              <a:pPr>
                <a:defRPr/>
              </a:pPr>
              <a:t>‹N°›</a:t>
            </a:fld>
            <a:endParaRPr lang="fr-FR" altLang="fr-FR"/>
          </a:p>
        </p:txBody>
      </p:sp>
    </p:spTree>
    <p:extLst>
      <p:ext uri="{BB962C8B-B14F-4D97-AF65-F5344CB8AC3E}">
        <p14:creationId xmlns:p14="http://schemas.microsoft.com/office/powerpoint/2010/main" val="365628024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EEFBFE4A-9773-DB85-07B1-A1F90DA1C16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924C8F9E-3F85-F636-539E-8B52FAAEA22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C868563C-696F-014B-5D25-A00E81F7E1D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62B7E62-076E-4B75-81D5-552D8151161F}" type="datetime1">
              <a:rPr lang="fr-FR"/>
              <a:pPr>
                <a:defRPr/>
              </a:pPr>
              <a:t>05/01/2023</a:t>
            </a:fld>
            <a:endParaRPr lang="fr-FR"/>
          </a:p>
        </p:txBody>
      </p:sp>
      <p:sp>
        <p:nvSpPr>
          <p:cNvPr id="5" name="Espace réservé du pied de page 4">
            <a:extLst>
              <a:ext uri="{FF2B5EF4-FFF2-40B4-BE49-F238E27FC236}">
                <a16:creationId xmlns:a16="http://schemas.microsoft.com/office/drawing/2014/main" id="{7B6E851D-4832-6212-FFA0-54EC807FA83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a:extLst>
              <a:ext uri="{FF2B5EF4-FFF2-40B4-BE49-F238E27FC236}">
                <a16:creationId xmlns:a16="http://schemas.microsoft.com/office/drawing/2014/main" id="{C8171CBF-8666-90F8-D478-D9792827566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2B8D56B-7F70-4606-AA9A-3D667B43A9A4}" type="slidenum">
              <a:rPr lang="fr-FR" altLang="fr-FR"/>
              <a:pPr>
                <a:defRPr/>
              </a:pPr>
              <a:t>‹N°›</a:t>
            </a:fld>
            <a:endParaRPr lang="fr-FR" altLang="fr-FR"/>
          </a:p>
        </p:txBody>
      </p:sp>
    </p:spTree>
    <p:extLst>
      <p:ext uri="{BB962C8B-B14F-4D97-AF65-F5344CB8AC3E}">
        <p14:creationId xmlns:p14="http://schemas.microsoft.com/office/powerpoint/2010/main" val="755442999"/>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5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6.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35.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chart" Target="../charts/char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ZoneTexte 5">
            <a:extLst>
              <a:ext uri="{FF2B5EF4-FFF2-40B4-BE49-F238E27FC236}">
                <a16:creationId xmlns:a16="http://schemas.microsoft.com/office/drawing/2014/main" id="{36ED365C-EB1D-4C97-9D5C-0A02B4F13796}"/>
              </a:ext>
            </a:extLst>
          </p:cNvPr>
          <p:cNvSpPr txBox="1">
            <a:spLocks noChangeArrowheads="1"/>
          </p:cNvSpPr>
          <p:nvPr/>
        </p:nvSpPr>
        <p:spPr bwMode="auto">
          <a:xfrm>
            <a:off x="-33544" y="691234"/>
            <a:ext cx="9144000" cy="584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200000"/>
              </a:lnSpc>
              <a:spcBef>
                <a:spcPct val="0"/>
              </a:spcBef>
              <a:buFontTx/>
              <a:buNone/>
            </a:pPr>
            <a:r>
              <a:rPr lang="fr-FR" altLang="fr-FR" sz="5000" b="1" dirty="0">
                <a:solidFill>
                  <a:srgbClr val="88B640"/>
                </a:solidFill>
                <a:latin typeface="Source Sans Pro" panose="020B0503030403020204" pitchFamily="34" charset="0"/>
              </a:rPr>
              <a:t>Rapport sur les orientations budgétaires 2023</a:t>
            </a:r>
          </a:p>
          <a:p>
            <a:pPr algn="ctr">
              <a:lnSpc>
                <a:spcPct val="200000"/>
              </a:lnSpc>
              <a:spcBef>
                <a:spcPct val="0"/>
              </a:spcBef>
              <a:buFontTx/>
              <a:buNone/>
            </a:pPr>
            <a:r>
              <a:rPr lang="fr-FR" altLang="fr-FR" sz="4400" b="1" dirty="0">
                <a:solidFill>
                  <a:srgbClr val="88B640"/>
                </a:solidFill>
                <a:latin typeface="Source Sans Pro" panose="020B0503030403020204" pitchFamily="34" charset="0"/>
              </a:rPr>
              <a:t>Conseil municipal du 10 janvier 2023</a:t>
            </a:r>
          </a:p>
          <a:p>
            <a:pPr algn="ctr">
              <a:lnSpc>
                <a:spcPct val="200000"/>
              </a:lnSpc>
              <a:spcBef>
                <a:spcPct val="0"/>
              </a:spcBef>
              <a:buFontTx/>
              <a:buNone/>
            </a:pPr>
            <a:r>
              <a:rPr lang="fr-FR" altLang="fr-FR" sz="5000" b="1" dirty="0">
                <a:solidFill>
                  <a:srgbClr val="88B640"/>
                </a:solidFill>
                <a:latin typeface="Source Sans Pro" panose="020B0503030403020204" pitchFamily="34" charset="0"/>
              </a:rPr>
              <a:t> </a:t>
            </a:r>
          </a:p>
        </p:txBody>
      </p:sp>
      <p:sp>
        <p:nvSpPr>
          <p:cNvPr id="3" name="Espace réservé du pied de page 2">
            <a:extLst>
              <a:ext uri="{FF2B5EF4-FFF2-40B4-BE49-F238E27FC236}">
                <a16:creationId xmlns:a16="http://schemas.microsoft.com/office/drawing/2014/main" id="{4D05480A-FEC1-407B-A2E3-C06280B9C95B}"/>
              </a:ext>
            </a:extLst>
          </p:cNvPr>
          <p:cNvSpPr>
            <a:spLocks noGrp="1"/>
          </p:cNvSpPr>
          <p:nvPr>
            <p:ph type="ftr" sz="quarter" idx="11"/>
          </p:nvPr>
        </p:nvSpPr>
        <p:spPr/>
        <p:txBody>
          <a:bodyPr/>
          <a:lstStyle/>
          <a:p>
            <a:pPr>
              <a:defRPr/>
            </a:pPr>
            <a:r>
              <a:rPr lang="fr-FR"/>
              <a:t>Conseil Municipal du 10 janvier 2023</a:t>
            </a:r>
            <a:endParaRPr lang="fr-FR" dirty="0"/>
          </a:p>
        </p:txBody>
      </p:sp>
      <p:cxnSp>
        <p:nvCxnSpPr>
          <p:cNvPr id="5" name="Connecteur droit 4">
            <a:extLst>
              <a:ext uri="{FF2B5EF4-FFF2-40B4-BE49-F238E27FC236}">
                <a16:creationId xmlns:a16="http://schemas.microsoft.com/office/drawing/2014/main" id="{ED48E858-CAD4-49F2-BA46-B433A8C62BA7}"/>
              </a:ext>
            </a:extLst>
          </p:cNvPr>
          <p:cNvCxnSpPr/>
          <p:nvPr/>
        </p:nvCxnSpPr>
        <p:spPr>
          <a:xfrm>
            <a:off x="2496831" y="3933056"/>
            <a:ext cx="4176464" cy="0"/>
          </a:xfrm>
          <a:prstGeom prst="line">
            <a:avLst/>
          </a:prstGeom>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F7BBC8-900F-4F77-BFF6-AA4B650545D5}"/>
              </a:ext>
            </a:extLst>
          </p:cNvPr>
          <p:cNvSpPr/>
          <p:nvPr/>
        </p:nvSpPr>
        <p:spPr>
          <a:xfrm>
            <a:off x="1908175"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2000" b="1" dirty="0"/>
              <a:t>Evolutions relatives aux relations financières avec ALM</a:t>
            </a:r>
            <a:endParaRPr kumimoji="0" lang="fr-FR" sz="32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B90A47F-39A4-4283-93B6-2C24BD8C4305}"/>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88B640"/>
                </a:solidFill>
                <a:effectLst/>
                <a:uLnTx/>
                <a:uFillTx/>
              </a:rPr>
              <a:t>Orientations budgétaires 2023</a:t>
            </a:r>
          </a:p>
        </p:txBody>
      </p:sp>
      <p:sp>
        <p:nvSpPr>
          <p:cNvPr id="2" name="Espace réservé du pied de page 1">
            <a:extLst>
              <a:ext uri="{FF2B5EF4-FFF2-40B4-BE49-F238E27FC236}">
                <a16:creationId xmlns:a16="http://schemas.microsoft.com/office/drawing/2014/main" id="{EA308569-D4E2-484D-BD83-2311ADA9EDCD}"/>
              </a:ext>
            </a:extLst>
          </p:cNvPr>
          <p:cNvSpPr>
            <a:spLocks noGrp="1"/>
          </p:cNvSpPr>
          <p:nvPr>
            <p:ph type="ftr" sz="quarter" idx="11"/>
          </p:nvPr>
        </p:nvSpPr>
        <p:spPr>
          <a:xfrm>
            <a:off x="3124200" y="6276276"/>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F7657116-C57F-47D8-B193-7AAC174EB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4929C8A6-FFCE-4F6F-B4E0-4F0050393A95}"/>
              </a:ext>
            </a:extLst>
          </p:cNvPr>
          <p:cNvSpPr txBox="1"/>
          <p:nvPr/>
        </p:nvSpPr>
        <p:spPr>
          <a:xfrm>
            <a:off x="179512" y="1107777"/>
            <a:ext cx="8784976" cy="4708981"/>
          </a:xfrm>
          <a:prstGeom prst="rect">
            <a:avLst/>
          </a:prstGeom>
          <a:noFill/>
        </p:spPr>
        <p:txBody>
          <a:bodyPr wrap="square">
            <a:spAutoFit/>
          </a:bodyPr>
          <a:lstStyle/>
          <a:p>
            <a:pPr algn="just">
              <a:defRPr/>
            </a:pPr>
            <a:r>
              <a:rPr kumimoji="0" lang="fr-FR" altLang="fr-FR" sz="2500" b="0"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Le pacte financier et fiscal tiendra également compte de la modification du périmètre de la compétence voirie en 2022.</a:t>
            </a:r>
          </a:p>
          <a:p>
            <a:pPr algn="just">
              <a:defRPr/>
            </a:pPr>
            <a:endParaRPr lang="fr-FR" altLang="fr-FR" sz="2500" u="sng" dirty="0">
              <a:solidFill>
                <a:prstClr val="black"/>
              </a:solidFill>
              <a:latin typeface="Source Sans Pro" panose="020B0503030403020204" pitchFamily="34" charset="0"/>
              <a:ea typeface="Source Sans Pro" panose="020B0503030403020204" pitchFamily="34" charset="0"/>
            </a:endParaRPr>
          </a:p>
          <a:p>
            <a:pPr algn="just">
              <a:defRPr/>
            </a:pPr>
            <a:r>
              <a:rPr lang="fr-FR" altLang="fr-FR" sz="2500" dirty="0">
                <a:solidFill>
                  <a:prstClr val="black"/>
                </a:solidFill>
                <a:latin typeface="Source Sans Pro" panose="020B0503030403020204" pitchFamily="34" charset="0"/>
                <a:ea typeface="Source Sans Pro" panose="020B0503030403020204" pitchFamily="34" charset="0"/>
              </a:rPr>
              <a:t>Contrairement au périmètre de la compétence voirie transférée initialement, l’entretien des espaces verts à l’intérieur de l’agglomération et celui des chemins ruraux non revêtus, reste de la compétence communale.</a:t>
            </a:r>
            <a:endPar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algn="just">
              <a:defRPr/>
            </a:pPr>
            <a:endParaRPr lang="fr-FR" altLang="fr-FR" sz="2500" dirty="0">
              <a:solidFill>
                <a:prstClr val="black"/>
              </a:solidFill>
              <a:latin typeface="Source Sans Pro" panose="020B0503030403020204" pitchFamily="34" charset="0"/>
              <a:ea typeface="Source Sans Pro" panose="020B0503030403020204" pitchFamily="34" charset="0"/>
            </a:endParaRPr>
          </a:p>
          <a:p>
            <a:pPr algn="ju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rPr>
              <a:t>Un travail sur la révision de l’attribution de compensation calculée en 2018 sur la base de la compétence initialement transférée, va donc s’ouvrir avec ALM afin de prendre en compte cette situation.</a:t>
            </a:r>
            <a:endParaRPr lang="fr-FR" altLang="fr-FR" sz="2500" dirty="0">
              <a:solidFill>
                <a:prstClr val="black"/>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81732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ZoneTexte 5">
            <a:extLst>
              <a:ext uri="{FF2B5EF4-FFF2-40B4-BE49-F238E27FC236}">
                <a16:creationId xmlns:a16="http://schemas.microsoft.com/office/drawing/2014/main" id="{36ED365C-EB1D-4C97-9D5C-0A02B4F13796}"/>
              </a:ext>
            </a:extLst>
          </p:cNvPr>
          <p:cNvSpPr txBox="1">
            <a:spLocks noChangeArrowheads="1"/>
          </p:cNvSpPr>
          <p:nvPr/>
        </p:nvSpPr>
        <p:spPr bwMode="auto">
          <a:xfrm>
            <a:off x="593812" y="1988840"/>
            <a:ext cx="7956376" cy="238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0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2. L’évolution des finances de la commune depuis 2016</a:t>
            </a:r>
          </a:p>
        </p:txBody>
      </p:sp>
      <p:sp>
        <p:nvSpPr>
          <p:cNvPr id="4" name="Espace réservé du numéro de diapositive 3">
            <a:extLst>
              <a:ext uri="{FF2B5EF4-FFF2-40B4-BE49-F238E27FC236}">
                <a16:creationId xmlns:a16="http://schemas.microsoft.com/office/drawing/2014/main" id="{21793487-2BA2-4527-9FD9-6C0D3CE2F39D}"/>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Espace réservé du pied de page 1">
            <a:extLst>
              <a:ext uri="{FF2B5EF4-FFF2-40B4-BE49-F238E27FC236}">
                <a16:creationId xmlns:a16="http://schemas.microsoft.com/office/drawing/2014/main" id="{03B2EB94-1A6C-08D5-D290-8A3F523ED7C8}"/>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2708063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6">
            <a:extLst>
              <a:ext uri="{FF2B5EF4-FFF2-40B4-BE49-F238E27FC236}">
                <a16:creationId xmlns:a16="http://schemas.microsoft.com/office/drawing/2014/main" id="{E65F0D19-3C80-4654-A232-2B20EB8722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0CA9B8D5-2A90-4FEE-A3BA-477CFAE1DE0A}"/>
              </a:ext>
            </a:extLst>
          </p:cNvPr>
          <p:cNvSpPr/>
          <p:nvPr/>
        </p:nvSpPr>
        <p:spPr>
          <a:xfrm>
            <a:off x="1926973"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L’épargne comme clé de lecture</a:t>
            </a:r>
          </a:p>
        </p:txBody>
      </p:sp>
      <p:sp>
        <p:nvSpPr>
          <p:cNvPr id="5" name="Rectangle 4">
            <a:extLst>
              <a:ext uri="{FF2B5EF4-FFF2-40B4-BE49-F238E27FC236}">
                <a16:creationId xmlns:a16="http://schemas.microsoft.com/office/drawing/2014/main" id="{8C310A61-F665-4E38-8BBA-2E7BA345218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500" b="1" i="0" u="none" strike="noStrike" kern="1200" cap="none" spc="0" normalizeH="0" baseline="0" noProof="0" dirty="0">
              <a:ln>
                <a:noFill/>
              </a:ln>
              <a:solidFill>
                <a:srgbClr val="88B640"/>
              </a:solidFill>
              <a:effectLst/>
              <a:highlight>
                <a:srgbClr val="FFFF00"/>
              </a:highlight>
              <a:uLnTx/>
              <a:uFillTx/>
              <a:latin typeface="Source Sans Pro" panose="020B0503030403020204" pitchFamily="34" charset="0"/>
              <a:ea typeface="+mn-ea"/>
              <a:cs typeface="Arial" panose="020B0604020202020204" pitchFamily="34" charset="0"/>
            </a:endParaRPr>
          </a:p>
        </p:txBody>
      </p:sp>
      <p:sp>
        <p:nvSpPr>
          <p:cNvPr id="5125" name="Espace réservé du numéro de diapositive 6">
            <a:extLst>
              <a:ext uri="{FF2B5EF4-FFF2-40B4-BE49-F238E27FC236}">
                <a16:creationId xmlns:a16="http://schemas.microsoft.com/office/drawing/2014/main" id="{7408C715-BBEB-49D5-B320-65FB690FDC07}"/>
              </a:ext>
            </a:extLst>
          </p:cNvPr>
          <p:cNvSpPr>
            <a:spLocks noGrp="1" noChangeArrowheads="1"/>
          </p:cNvSpPr>
          <p:nvPr>
            <p:ph type="sldNum" sz="quarter" idx="12"/>
          </p:nvPr>
        </p:nvSpPr>
        <p:spPr bwMode="auto">
          <a:xfrm>
            <a:off x="6457950" y="6356351"/>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fr-FR"/>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fld id="{3C4775A8-525A-4039-8929-D76EC138B125}" type="slidenum">
              <a:rPr kumimoji="0" lang="fr-FR" altLang="fr-FR"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ZoneTexte 1">
            <a:extLst>
              <a:ext uri="{FF2B5EF4-FFF2-40B4-BE49-F238E27FC236}">
                <a16:creationId xmlns:a16="http://schemas.microsoft.com/office/drawing/2014/main" id="{8E6FF929-F9DA-EB34-F27F-8BAB7700B743}"/>
              </a:ext>
            </a:extLst>
          </p:cNvPr>
          <p:cNvSpPr txBox="1"/>
          <p:nvPr/>
        </p:nvSpPr>
        <p:spPr>
          <a:xfrm>
            <a:off x="172906" y="791105"/>
            <a:ext cx="8784976" cy="132343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L’épargne (ou autofinancement)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Ratio qui évalue les ressources dégagées par la collectivité afin d’autofinancer son investissement</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Indicateur principal d’évaluation de la santé financière d’une collectivité</a:t>
            </a:r>
          </a:p>
        </p:txBody>
      </p:sp>
      <p:sp>
        <p:nvSpPr>
          <p:cNvPr id="4" name="ZoneTexte 3">
            <a:extLst>
              <a:ext uri="{FF2B5EF4-FFF2-40B4-BE49-F238E27FC236}">
                <a16:creationId xmlns:a16="http://schemas.microsoft.com/office/drawing/2014/main" id="{417DC14B-AAB5-4079-4FC9-25FB7CEE0361}"/>
              </a:ext>
            </a:extLst>
          </p:cNvPr>
          <p:cNvSpPr txBox="1"/>
          <p:nvPr/>
        </p:nvSpPr>
        <p:spPr>
          <a:xfrm>
            <a:off x="54222" y="57398"/>
            <a:ext cx="1853951"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6" name="Espace réservé du pied de page 5">
            <a:extLst>
              <a:ext uri="{FF2B5EF4-FFF2-40B4-BE49-F238E27FC236}">
                <a16:creationId xmlns:a16="http://schemas.microsoft.com/office/drawing/2014/main" id="{3D1502BD-1B0D-5B7E-8C58-E302A297DCE5}"/>
              </a:ext>
            </a:extLst>
          </p:cNvPr>
          <p:cNvSpPr>
            <a:spLocks noGrp="1"/>
          </p:cNvSpPr>
          <p:nvPr>
            <p:ph type="ftr" sz="quarter" idx="10"/>
          </p:nvPr>
        </p:nvSpPr>
        <p:spPr/>
        <p:txBody>
          <a:bodyPr/>
          <a:lstStyle/>
          <a:p>
            <a:pPr>
              <a:defRPr/>
            </a:pPr>
            <a:r>
              <a:rPr lang="fr-FR"/>
              <a:t>Conseil Municipal du 10 janvier 2023</a:t>
            </a:r>
            <a:endParaRPr lang="fr-FR" dirty="0"/>
          </a:p>
        </p:txBody>
      </p:sp>
      <p:sp>
        <p:nvSpPr>
          <p:cNvPr id="7" name="Rectangle : coins arrondis 6">
            <a:extLst>
              <a:ext uri="{FF2B5EF4-FFF2-40B4-BE49-F238E27FC236}">
                <a16:creationId xmlns:a16="http://schemas.microsoft.com/office/drawing/2014/main" id="{4859FC83-F6F2-98AF-02DB-E08CC21CBA14}"/>
              </a:ext>
            </a:extLst>
          </p:cNvPr>
          <p:cNvSpPr/>
          <p:nvPr/>
        </p:nvSpPr>
        <p:spPr>
          <a:xfrm>
            <a:off x="252187" y="3317021"/>
            <a:ext cx="8485149" cy="1290450"/>
          </a:xfrm>
          <a:prstGeom prst="roundRect">
            <a:avLst/>
          </a:prstGeom>
          <a:solidFill>
            <a:schemeClr val="accent6">
              <a:lumMod val="60000"/>
              <a:lumOff val="40000"/>
            </a:schemeClr>
          </a:solidFill>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EPARGNE BRUTE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 EPARGNE DE GESTION – CHARGES FINANCIERES</a:t>
            </a:r>
          </a:p>
          <a:p>
            <a:pPr marL="0" marR="0" lvl="0" indent="0" algn="l" defTabSz="914400" rtl="0" eaLnBrk="0" fontAlgn="base" latinLnBrk="0" hangingPunct="0">
              <a:lnSpc>
                <a:spcPct val="100000"/>
              </a:lnSpc>
              <a:spcBef>
                <a:spcPct val="0"/>
              </a:spcBef>
              <a:spcAft>
                <a:spcPct val="0"/>
              </a:spcAft>
              <a:buClrTx/>
              <a:buSzTx/>
              <a:buFontTx/>
              <a:buNone/>
              <a:tabLst/>
              <a:defRPr/>
            </a:pPr>
            <a:r>
              <a:rPr lang="fr-FR" sz="1200" b="1" dirty="0">
                <a:solidFill>
                  <a:srgbClr val="F79646">
                    <a:lumMod val="50000"/>
                  </a:srgbClr>
                </a:solidFill>
                <a:latin typeface="Calibri"/>
              </a:rPr>
              <a:t>= RECETTES REELLES DE FONCTIONNEMENT – (DEPENSES REELLES DE FONCTIONNEMENT + intérêts d’emprunt (et avances)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Objectif :  dégager un autofinancement suffisant pour rembourser l’emprunt et investir</a:t>
            </a:r>
          </a:p>
        </p:txBody>
      </p:sp>
      <p:sp>
        <p:nvSpPr>
          <p:cNvPr id="8" name="Rectangle : coins arrondis 7">
            <a:extLst>
              <a:ext uri="{FF2B5EF4-FFF2-40B4-BE49-F238E27FC236}">
                <a16:creationId xmlns:a16="http://schemas.microsoft.com/office/drawing/2014/main" id="{64E36F51-A17A-88D8-2E65-C7FA1D2C8B52}"/>
              </a:ext>
            </a:extLst>
          </p:cNvPr>
          <p:cNvSpPr/>
          <p:nvPr/>
        </p:nvSpPr>
        <p:spPr>
          <a:xfrm>
            <a:off x="244384" y="4764370"/>
            <a:ext cx="8485148" cy="1441179"/>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EPARGNE NETTE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 EPARGNE BRUTE – REMBOURSEMENT DU CAPITAL DES EMPRUNTS</a:t>
            </a:r>
          </a:p>
          <a:p>
            <a:pPr>
              <a:defRPr/>
            </a:pPr>
            <a:r>
              <a:rPr lang="fr-FR" sz="1200" b="1" dirty="0">
                <a:solidFill>
                  <a:srgbClr val="F79646">
                    <a:lumMod val="50000"/>
                  </a:srgbClr>
                </a:solidFill>
                <a:latin typeface="Calibri"/>
              </a:rPr>
              <a:t>= RECETTES REELLES DE FONCTIONNEMENT – (DEPENSES REELLES DE FONCTIONNEMENT + intérêts d’emprunt (et avances) + remboursement du capital de la dette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F79646">
                    <a:lumMod val="50000"/>
                  </a:srgbClr>
                </a:solidFill>
                <a:effectLst/>
                <a:uLnTx/>
                <a:uFillTx/>
                <a:latin typeface="Calibri"/>
                <a:ea typeface="+mn-ea"/>
                <a:cs typeface="+mn-cs"/>
              </a:rPr>
              <a:t>Objectif : Dégager l’autofinancement réellement disponible pour les dépenses d’investissement</a:t>
            </a:r>
          </a:p>
        </p:txBody>
      </p:sp>
      <p:sp>
        <p:nvSpPr>
          <p:cNvPr id="10" name="Rectangle : coins arrondis 9">
            <a:extLst>
              <a:ext uri="{FF2B5EF4-FFF2-40B4-BE49-F238E27FC236}">
                <a16:creationId xmlns:a16="http://schemas.microsoft.com/office/drawing/2014/main" id="{A41F8911-C3D9-1145-C601-33155A172371}"/>
              </a:ext>
            </a:extLst>
          </p:cNvPr>
          <p:cNvSpPr/>
          <p:nvPr/>
        </p:nvSpPr>
        <p:spPr>
          <a:xfrm>
            <a:off x="244384" y="2242548"/>
            <a:ext cx="8490121" cy="940631"/>
          </a:xfrm>
          <a:prstGeom prst="roundRect">
            <a:avLst/>
          </a:prstGeom>
          <a:solidFill>
            <a:schemeClr val="accent6">
              <a:lumMod val="75000"/>
            </a:schemeClr>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EPARGNE DE GESTION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 RECETTES REELLES DE FONCTIONNEMENT – DEPENSES REELLES DE FONCTIONNEMENT Hors intérêts d’emprunt (et avances)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prstClr val="white"/>
                </a:solidFill>
                <a:effectLst/>
                <a:uLnTx/>
                <a:uFillTx/>
                <a:latin typeface="Calibri"/>
                <a:ea typeface="+mn-ea"/>
                <a:cs typeface="+mn-cs"/>
              </a:rPr>
              <a:t>Objectif : Mesurer la marge de manœuvre structurelle de la commune (hors charges financières)</a:t>
            </a:r>
          </a:p>
        </p:txBody>
      </p:sp>
    </p:spTree>
    <p:extLst>
      <p:ext uri="{BB962C8B-B14F-4D97-AF65-F5344CB8AC3E}">
        <p14:creationId xmlns:p14="http://schemas.microsoft.com/office/powerpoint/2010/main" val="175081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3" name="Graphique 12">
            <a:extLst>
              <a:ext uri="{FF2B5EF4-FFF2-40B4-BE49-F238E27FC236}">
                <a16:creationId xmlns:a16="http://schemas.microsoft.com/office/drawing/2014/main" id="{964C97DF-6291-A352-8DB4-FBA6EEDDF037}"/>
              </a:ext>
            </a:extLst>
          </p:cNvPr>
          <p:cNvGraphicFramePr>
            <a:graphicFrameLocks/>
          </p:cNvGraphicFramePr>
          <p:nvPr>
            <p:extLst>
              <p:ext uri="{D42A27DB-BD31-4B8C-83A1-F6EECF244321}">
                <p14:modId xmlns:p14="http://schemas.microsoft.com/office/powerpoint/2010/main" val="3283589418"/>
              </p:ext>
            </p:extLst>
          </p:nvPr>
        </p:nvGraphicFramePr>
        <p:xfrm>
          <a:off x="0" y="271170"/>
          <a:ext cx="8784976" cy="6177255"/>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Evolution des dépenses réelles de fonctionnement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 </a:t>
            </a:r>
            <a:r>
              <a:rPr kumimoji="0" lang="fr-FR" sz="18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(hors exceptionnel) </a:t>
            </a: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 de 2016 à 2023</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p:txBody>
      </p:sp>
      <p:sp>
        <p:nvSpPr>
          <p:cNvPr id="2" name="Espace réservé du pied de page 1">
            <a:extLst>
              <a:ext uri="{FF2B5EF4-FFF2-40B4-BE49-F238E27FC236}">
                <a16:creationId xmlns:a16="http://schemas.microsoft.com/office/drawing/2014/main" id="{2C3FA24F-E03B-E76D-A14F-84C1853D20D1}"/>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1073629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12689" y="0"/>
            <a:ext cx="7267823"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prstClr val="white"/>
                </a:solidFill>
                <a:effectLst/>
                <a:uLnTx/>
                <a:uFillTx/>
                <a:latin typeface="Calibri"/>
                <a:ea typeface="+mn-ea"/>
                <a:cs typeface="+mn-cs"/>
              </a:rPr>
              <a:t>Les dépenses réelles de fonctionnement par habitant</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16521" y="64246"/>
            <a:ext cx="1853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graphicFrame>
        <p:nvGraphicFramePr>
          <p:cNvPr id="4" name="Graphique 3">
            <a:extLst>
              <a:ext uri="{FF2B5EF4-FFF2-40B4-BE49-F238E27FC236}">
                <a16:creationId xmlns:a16="http://schemas.microsoft.com/office/drawing/2014/main" id="{8BC0FC35-58C9-4B9B-B653-B94FFE7748F2}"/>
              </a:ext>
            </a:extLst>
          </p:cNvPr>
          <p:cNvGraphicFramePr>
            <a:graphicFrameLocks/>
          </p:cNvGraphicFramePr>
          <p:nvPr/>
        </p:nvGraphicFramePr>
        <p:xfrm>
          <a:off x="0" y="1247880"/>
          <a:ext cx="9180512" cy="436223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749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a:extLst>
              <a:ext uri="{FF2B5EF4-FFF2-40B4-BE49-F238E27FC236}">
                <a16:creationId xmlns:a16="http://schemas.microsoft.com/office/drawing/2014/main" id="{7237603C-BB6C-4B50-A832-9620BB53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5">
            <a:extLst>
              <a:ext uri="{FF2B5EF4-FFF2-40B4-BE49-F238E27FC236}">
                <a16:creationId xmlns:a16="http://schemas.microsoft.com/office/drawing/2014/main" id="{A8B04FB7-D3F9-4A79-96CD-735F24DDDA47}"/>
              </a:ext>
            </a:extLst>
          </p:cNvPr>
          <p:cNvSpPr txBox="1">
            <a:spLocks noChangeArrowheads="1"/>
          </p:cNvSpPr>
          <p:nvPr/>
        </p:nvSpPr>
        <p:spPr bwMode="auto">
          <a:xfrm>
            <a:off x="0" y="981075"/>
            <a:ext cx="9144000" cy="26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 Zoom sur le chapitre 012</a:t>
            </a:r>
          </a:p>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Informations relatives au personnel</a:t>
            </a:r>
          </a:p>
        </p:txBody>
      </p:sp>
      <p:sp>
        <p:nvSpPr>
          <p:cNvPr id="2" name="Espace réservé du pied de page 1">
            <a:extLst>
              <a:ext uri="{FF2B5EF4-FFF2-40B4-BE49-F238E27FC236}">
                <a16:creationId xmlns:a16="http://schemas.microsoft.com/office/drawing/2014/main" id="{76501422-7039-4D59-B28D-5D248D00F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p>
        </p:txBody>
      </p:sp>
      <p:sp>
        <p:nvSpPr>
          <p:cNvPr id="24581" name="Espace réservé du numéro de diapositive 2">
            <a:extLst>
              <a:ext uri="{FF2B5EF4-FFF2-40B4-BE49-F238E27FC236}">
                <a16:creationId xmlns:a16="http://schemas.microsoft.com/office/drawing/2014/main" id="{336827BD-FA0E-470E-9278-CD83CC8C55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D936B-D015-4F39-9A3B-A82EA5B16082}"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00279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age 6">
            <a:extLst>
              <a:ext uri="{FF2B5EF4-FFF2-40B4-BE49-F238E27FC236}">
                <a16:creationId xmlns:a16="http://schemas.microsoft.com/office/drawing/2014/main" id="{65DB905F-07AD-850A-6E5E-227C1B35C8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E593742-E255-0273-4030-EF2704FA605C}"/>
              </a:ext>
            </a:extLst>
          </p:cNvPr>
          <p:cNvSpPr/>
          <p:nvPr/>
        </p:nvSpPr>
        <p:spPr>
          <a:xfrm>
            <a:off x="1908175" y="0"/>
            <a:ext cx="7235825" cy="63976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L’état du personnel</a:t>
            </a:r>
          </a:p>
        </p:txBody>
      </p:sp>
      <p:sp>
        <p:nvSpPr>
          <p:cNvPr id="6149" name="Espace réservé du numéro de diapositive 6">
            <a:extLst>
              <a:ext uri="{FF2B5EF4-FFF2-40B4-BE49-F238E27FC236}">
                <a16:creationId xmlns:a16="http://schemas.microsoft.com/office/drawing/2014/main" id="{653861FE-6BC1-AB26-43E2-6727A4DBA462}"/>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4B7A5BCA-7141-45CC-B200-205EA1392F43}"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16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1142" name="Rectangle 1">
            <a:extLst>
              <a:ext uri="{FF2B5EF4-FFF2-40B4-BE49-F238E27FC236}">
                <a16:creationId xmlns:a16="http://schemas.microsoft.com/office/drawing/2014/main" id="{132C325F-E9D9-9C85-C20D-F2AEE00268DB}"/>
              </a:ext>
            </a:extLst>
          </p:cNvPr>
          <p:cNvSpPr>
            <a:spLocks noChangeArrowheads="1"/>
          </p:cNvSpPr>
          <p:nvPr/>
        </p:nvSpPr>
        <p:spPr bwMode="auto">
          <a:xfrm>
            <a:off x="179388" y="639763"/>
            <a:ext cx="8785225" cy="509370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Les emplois permanents à Loire-Authion :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p:txBody>
      </p:sp>
      <p:graphicFrame>
        <p:nvGraphicFramePr>
          <p:cNvPr id="4" name="Espace réservé du contenu 3">
            <a:extLst>
              <a:ext uri="{FF2B5EF4-FFF2-40B4-BE49-F238E27FC236}">
                <a16:creationId xmlns:a16="http://schemas.microsoft.com/office/drawing/2014/main" id="{BCE4A73F-E3C4-8196-7025-92BCBE3EF515}"/>
              </a:ext>
            </a:extLst>
          </p:cNvPr>
          <p:cNvGraphicFramePr>
            <a:graphicFrameLocks noGrp="1"/>
          </p:cNvGraphicFramePr>
          <p:nvPr>
            <p:ph idx="1"/>
          </p:nvPr>
        </p:nvGraphicFramePr>
        <p:xfrm>
          <a:off x="250825" y="1287463"/>
          <a:ext cx="8229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152" name="ZoneTexte 1">
            <a:extLst>
              <a:ext uri="{FF2B5EF4-FFF2-40B4-BE49-F238E27FC236}">
                <a16:creationId xmlns:a16="http://schemas.microsoft.com/office/drawing/2014/main" id="{19492C6B-8EC6-0F64-260B-0AFD5858023E}"/>
              </a:ext>
            </a:extLst>
          </p:cNvPr>
          <p:cNvSpPr txBox="1">
            <a:spLocks noChangeArrowheads="1"/>
          </p:cNvSpPr>
          <p:nvPr/>
        </p:nvSpPr>
        <p:spPr bwMode="auto">
          <a:xfrm>
            <a:off x="323850" y="1628775"/>
            <a:ext cx="1079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6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216</a:t>
            </a:r>
          </a:p>
        </p:txBody>
      </p:sp>
      <p:sp>
        <p:nvSpPr>
          <p:cNvPr id="6153" name="ZoneTexte 1">
            <a:extLst>
              <a:ext uri="{FF2B5EF4-FFF2-40B4-BE49-F238E27FC236}">
                <a16:creationId xmlns:a16="http://schemas.microsoft.com/office/drawing/2014/main" id="{F02E0188-21D7-9B59-9309-D1D45382FAA5}"/>
              </a:ext>
            </a:extLst>
          </p:cNvPr>
          <p:cNvSpPr txBox="1">
            <a:spLocks noChangeArrowheads="1"/>
          </p:cNvSpPr>
          <p:nvPr/>
        </p:nvSpPr>
        <p:spPr bwMode="auto">
          <a:xfrm>
            <a:off x="684213" y="2733675"/>
            <a:ext cx="107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6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62%</a:t>
            </a:r>
          </a:p>
        </p:txBody>
      </p:sp>
      <p:sp>
        <p:nvSpPr>
          <p:cNvPr id="6154" name="ZoneTexte 1">
            <a:extLst>
              <a:ext uri="{FF2B5EF4-FFF2-40B4-BE49-F238E27FC236}">
                <a16:creationId xmlns:a16="http://schemas.microsoft.com/office/drawing/2014/main" id="{00570C16-07BB-DD83-428B-99FF5E8ECB49}"/>
              </a:ext>
            </a:extLst>
          </p:cNvPr>
          <p:cNvSpPr txBox="1">
            <a:spLocks noChangeArrowheads="1"/>
          </p:cNvSpPr>
          <p:nvPr/>
        </p:nvSpPr>
        <p:spPr bwMode="auto">
          <a:xfrm>
            <a:off x="684213" y="3835400"/>
            <a:ext cx="1079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6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38%</a:t>
            </a:r>
          </a:p>
        </p:txBody>
      </p:sp>
      <p:sp>
        <p:nvSpPr>
          <p:cNvPr id="6155" name="ZoneTexte 1">
            <a:extLst>
              <a:ext uri="{FF2B5EF4-FFF2-40B4-BE49-F238E27FC236}">
                <a16:creationId xmlns:a16="http://schemas.microsoft.com/office/drawing/2014/main" id="{3C53FF97-07BB-92C6-BEB7-A666A7817C96}"/>
              </a:ext>
            </a:extLst>
          </p:cNvPr>
          <p:cNvSpPr txBox="1">
            <a:spLocks noChangeArrowheads="1"/>
          </p:cNvSpPr>
          <p:nvPr/>
        </p:nvSpPr>
        <p:spPr bwMode="auto">
          <a:xfrm>
            <a:off x="323850" y="4824413"/>
            <a:ext cx="1079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36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184</a:t>
            </a:r>
          </a:p>
        </p:txBody>
      </p:sp>
      <p:sp>
        <p:nvSpPr>
          <p:cNvPr id="7" name="Rectangle 6">
            <a:extLst>
              <a:ext uri="{FF2B5EF4-FFF2-40B4-BE49-F238E27FC236}">
                <a16:creationId xmlns:a16="http://schemas.microsoft.com/office/drawing/2014/main" id="{4CDB3015-5A36-EF71-EAFB-77A05D77E70E}"/>
              </a:ext>
            </a:extLst>
          </p:cNvPr>
          <p:cNvSpPr/>
          <p:nvPr/>
        </p:nvSpPr>
        <p:spPr>
          <a:xfrm>
            <a:off x="0" y="0"/>
            <a:ext cx="1966913" cy="620687"/>
          </a:xfrm>
          <a:prstGeom prst="rect">
            <a:avLst/>
          </a:prstGeom>
          <a:noFill/>
          <a:ln w="19050" cap="flat" cmpd="sng" algn="ctr">
            <a:solidFill>
              <a:srgbClr val="88B64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500" b="1" i="0" u="none" strike="noStrike" kern="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16081BBB-8D68-08E6-AEAB-4FEBF06A5044}"/>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Tree>
    <p:extLst>
      <p:ext uri="{BB962C8B-B14F-4D97-AF65-F5344CB8AC3E}">
        <p14:creationId xmlns:p14="http://schemas.microsoft.com/office/powerpoint/2010/main" val="154726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Les dépenses de personnel</a:t>
            </a:r>
            <a:endPar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a:xfrm>
            <a:off x="240028" y="6165304"/>
            <a:ext cx="48101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2" name="Titre 1">
            <a:extLst>
              <a:ext uri="{FF2B5EF4-FFF2-40B4-BE49-F238E27FC236}">
                <a16:creationId xmlns:a16="http://schemas.microsoft.com/office/drawing/2014/main" id="{05865A08-6D48-B81C-F245-0EBF246EB726}"/>
              </a:ext>
            </a:extLst>
          </p:cNvPr>
          <p:cNvSpPr>
            <a:spLocks noGrp="1"/>
          </p:cNvSpPr>
          <p:nvPr>
            <p:ph type="title"/>
          </p:nvPr>
        </p:nvSpPr>
        <p:spPr>
          <a:xfrm>
            <a:off x="238181" y="664517"/>
            <a:ext cx="5776978" cy="455226"/>
          </a:xfrm>
        </p:spPr>
        <p:txBody>
          <a:bodyPr>
            <a:normAutofit fontScale="90000"/>
          </a:bodyPr>
          <a:lstStyle/>
          <a:p>
            <a:pPr algn="l">
              <a:lnSpc>
                <a:spcPct val="100000"/>
              </a:lnSpc>
            </a:pPr>
            <a:r>
              <a:rPr lang="fr-FR" sz="2500" dirty="0">
                <a:latin typeface="Source Sans Pro" panose="020B0503030403020204" pitchFamily="34" charset="0"/>
                <a:ea typeface="Source Sans Pro" panose="020B0503030403020204" pitchFamily="34" charset="0"/>
              </a:rPr>
              <a:t>Les dépenses de personnel</a:t>
            </a:r>
          </a:p>
        </p:txBody>
      </p:sp>
      <p:graphicFrame>
        <p:nvGraphicFramePr>
          <p:cNvPr id="4" name="Espace réservé du contenu 4">
            <a:extLst>
              <a:ext uri="{FF2B5EF4-FFF2-40B4-BE49-F238E27FC236}">
                <a16:creationId xmlns:a16="http://schemas.microsoft.com/office/drawing/2014/main" id="{77DEC587-E623-7879-689F-498677F80FA6}"/>
              </a:ext>
            </a:extLst>
          </p:cNvPr>
          <p:cNvGraphicFramePr>
            <a:graphicFrameLocks/>
          </p:cNvGraphicFramePr>
          <p:nvPr/>
        </p:nvGraphicFramePr>
        <p:xfrm>
          <a:off x="273010" y="1161052"/>
          <a:ext cx="8187422" cy="974039"/>
        </p:xfrm>
        <a:graphic>
          <a:graphicData uri="http://schemas.openxmlformats.org/drawingml/2006/table">
            <a:tbl>
              <a:tblPr firstRow="1" bandRow="1">
                <a:noFill/>
                <a:tableStyleId>{5C22544A-7EE6-4342-B048-85BDC9FD1C3A}</a:tableStyleId>
              </a:tblPr>
              <a:tblGrid>
                <a:gridCol w="1961211">
                  <a:extLst>
                    <a:ext uri="{9D8B030D-6E8A-4147-A177-3AD203B41FA5}">
                      <a16:colId xmlns:a16="http://schemas.microsoft.com/office/drawing/2014/main" val="607023938"/>
                    </a:ext>
                  </a:extLst>
                </a:gridCol>
                <a:gridCol w="1937687">
                  <a:extLst>
                    <a:ext uri="{9D8B030D-6E8A-4147-A177-3AD203B41FA5}">
                      <a16:colId xmlns:a16="http://schemas.microsoft.com/office/drawing/2014/main" val="3764557141"/>
                    </a:ext>
                  </a:extLst>
                </a:gridCol>
                <a:gridCol w="2110008">
                  <a:extLst>
                    <a:ext uri="{9D8B030D-6E8A-4147-A177-3AD203B41FA5}">
                      <a16:colId xmlns:a16="http://schemas.microsoft.com/office/drawing/2014/main" val="1606105149"/>
                    </a:ext>
                  </a:extLst>
                </a:gridCol>
                <a:gridCol w="2178516">
                  <a:extLst>
                    <a:ext uri="{9D8B030D-6E8A-4147-A177-3AD203B41FA5}">
                      <a16:colId xmlns:a16="http://schemas.microsoft.com/office/drawing/2014/main" val="502220836"/>
                    </a:ext>
                  </a:extLst>
                </a:gridCol>
              </a:tblGrid>
              <a:tr h="428201">
                <a:tc>
                  <a:txBody>
                    <a:bodyPr/>
                    <a:lstStyle/>
                    <a:p>
                      <a:pPr algn="ctr" fontAlgn="b"/>
                      <a:r>
                        <a:rPr lang="fr-FR" sz="1100" b="0" u="none" strike="noStrike" cap="all" spc="150" dirty="0">
                          <a:solidFill>
                            <a:schemeClr val="lt1"/>
                          </a:solidFill>
                          <a:effectLst/>
                        </a:rPr>
                        <a:t>BP 2019</a:t>
                      </a:r>
                      <a:endParaRPr lang="fr-FR" sz="1100" b="0" i="0" u="none" strike="noStrike" cap="all" spc="150" dirty="0">
                        <a:solidFill>
                          <a:schemeClr val="lt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tc>
                  <a:txBody>
                    <a:bodyPr/>
                    <a:lstStyle/>
                    <a:p>
                      <a:pPr algn="ctr" fontAlgn="b"/>
                      <a:r>
                        <a:rPr lang="fr-FR" sz="1100" b="0" u="none" strike="noStrike" cap="all" spc="150">
                          <a:solidFill>
                            <a:schemeClr val="lt1"/>
                          </a:solidFill>
                          <a:effectLst/>
                        </a:rPr>
                        <a:t>BP 2020</a:t>
                      </a:r>
                      <a:endParaRPr lang="fr-FR" sz="1100" b="0" i="0" u="none" strike="noStrike" cap="all" spc="150">
                        <a:solidFill>
                          <a:schemeClr val="lt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tc>
                  <a:txBody>
                    <a:bodyPr/>
                    <a:lstStyle/>
                    <a:p>
                      <a:pPr algn="ctr" fontAlgn="b"/>
                      <a:r>
                        <a:rPr lang="fr-FR" sz="1100" b="0" u="none" strike="noStrike" cap="all" spc="150">
                          <a:solidFill>
                            <a:schemeClr val="lt1"/>
                          </a:solidFill>
                          <a:effectLst/>
                        </a:rPr>
                        <a:t>BP 2021</a:t>
                      </a:r>
                      <a:endParaRPr lang="fr-FR" sz="1100" b="0" i="0" u="none" strike="noStrike" cap="all" spc="150">
                        <a:solidFill>
                          <a:schemeClr val="lt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tc>
                  <a:txBody>
                    <a:bodyPr/>
                    <a:lstStyle/>
                    <a:p>
                      <a:pPr algn="ctr" fontAlgn="b"/>
                      <a:r>
                        <a:rPr lang="fr-FR" sz="1100" b="0" u="none" strike="noStrike" cap="all" spc="150" dirty="0">
                          <a:solidFill>
                            <a:schemeClr val="lt1"/>
                          </a:solidFill>
                          <a:effectLst/>
                        </a:rPr>
                        <a:t>BP 2022</a:t>
                      </a:r>
                      <a:endParaRPr lang="fr-FR" sz="1100" b="0" i="0" u="none" strike="noStrike" cap="all" spc="150" dirty="0">
                        <a:solidFill>
                          <a:schemeClr val="lt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05356"/>
                    </a:solidFill>
                  </a:tcPr>
                </a:tc>
                <a:extLst>
                  <a:ext uri="{0D108BD9-81ED-4DB2-BD59-A6C34878D82A}">
                    <a16:rowId xmlns:a16="http://schemas.microsoft.com/office/drawing/2014/main" val="3198081056"/>
                  </a:ext>
                </a:extLst>
              </a:tr>
              <a:tr h="545838">
                <a:tc>
                  <a:txBody>
                    <a:bodyPr/>
                    <a:lstStyle/>
                    <a:p>
                      <a:pPr algn="r" fontAlgn="b"/>
                      <a:r>
                        <a:rPr lang="fr-FR" sz="1200" u="none" strike="noStrike" cap="none" spc="0" dirty="0">
                          <a:solidFill>
                            <a:schemeClr val="tx1"/>
                          </a:solidFill>
                          <a:effectLst/>
                        </a:rPr>
                        <a:t>6 900 000,00 €</a:t>
                      </a:r>
                      <a:endParaRPr lang="fr-FR" sz="1200" b="0" i="0" u="none" strike="noStrike" cap="none" spc="0" dirty="0">
                        <a:solidFill>
                          <a:schemeClr val="tx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200" u="none" strike="noStrike" cap="none" spc="0" dirty="0">
                          <a:solidFill>
                            <a:schemeClr val="tx1"/>
                          </a:solidFill>
                          <a:effectLst/>
                        </a:rPr>
                        <a:t>7 215 000,00 €</a:t>
                      </a:r>
                      <a:endParaRPr lang="fr-FR" sz="1200" b="0" i="0" u="none" strike="noStrike" cap="none" spc="0" dirty="0">
                        <a:solidFill>
                          <a:schemeClr val="tx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200" u="none" strike="noStrike" cap="none" spc="0" dirty="0">
                          <a:solidFill>
                            <a:schemeClr val="tx1"/>
                          </a:solidFill>
                          <a:effectLst/>
                        </a:rPr>
                        <a:t>7 333 000,00 €</a:t>
                      </a:r>
                      <a:endParaRPr lang="fr-FR" sz="1200" b="0" i="0" u="none" strike="noStrike" cap="none" spc="0" dirty="0">
                        <a:solidFill>
                          <a:schemeClr val="tx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fr-FR" sz="1200" u="none" strike="noStrike" cap="none" spc="0" dirty="0">
                          <a:solidFill>
                            <a:schemeClr val="tx1"/>
                          </a:solidFill>
                          <a:effectLst/>
                        </a:rPr>
                        <a:t>8 335 500,00 €</a:t>
                      </a:r>
                      <a:endParaRPr lang="fr-FR" sz="1200" b="0" i="0" u="none" strike="noStrike" cap="none" spc="0" dirty="0">
                        <a:solidFill>
                          <a:schemeClr val="tx1"/>
                        </a:solidFill>
                        <a:effectLst/>
                        <a:latin typeface="Calibri" panose="020F0502020204030204" pitchFamily="34" charset="0"/>
                      </a:endParaRPr>
                    </a:p>
                  </a:txBody>
                  <a:tcPr marL="95000" marR="95000" marT="95000" marB="950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0396247"/>
                  </a:ext>
                </a:extLst>
              </a:tr>
            </a:tbl>
          </a:graphicData>
        </a:graphic>
      </p:graphicFrame>
      <p:sp>
        <p:nvSpPr>
          <p:cNvPr id="7" name="Accolade ouvrante 6">
            <a:extLst>
              <a:ext uri="{FF2B5EF4-FFF2-40B4-BE49-F238E27FC236}">
                <a16:creationId xmlns:a16="http://schemas.microsoft.com/office/drawing/2014/main" id="{D8528838-7010-586A-9804-92294B27E2A7}"/>
              </a:ext>
            </a:extLst>
          </p:cNvPr>
          <p:cNvSpPr/>
          <p:nvPr/>
        </p:nvSpPr>
        <p:spPr>
          <a:xfrm rot="16200000">
            <a:off x="1849924" y="1174417"/>
            <a:ext cx="233979" cy="2155328"/>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ED7D31">
                  <a:lumMod val="50000"/>
                </a:srgbClr>
              </a:solidFill>
              <a:effectLst/>
              <a:uLnTx/>
              <a:uFillTx/>
              <a:latin typeface="Calibri" panose="020F0502020204030204"/>
              <a:ea typeface="+mn-ea"/>
              <a:cs typeface="+mn-cs"/>
            </a:endParaRPr>
          </a:p>
        </p:txBody>
      </p:sp>
      <p:sp>
        <p:nvSpPr>
          <p:cNvPr id="9" name="Accolade ouvrante 8">
            <a:extLst>
              <a:ext uri="{FF2B5EF4-FFF2-40B4-BE49-F238E27FC236}">
                <a16:creationId xmlns:a16="http://schemas.microsoft.com/office/drawing/2014/main" id="{8242AAA3-C918-094B-564A-1DC1F93E8521}"/>
              </a:ext>
            </a:extLst>
          </p:cNvPr>
          <p:cNvSpPr/>
          <p:nvPr/>
        </p:nvSpPr>
        <p:spPr>
          <a:xfrm rot="16200000">
            <a:off x="4087345" y="1241486"/>
            <a:ext cx="233979" cy="2155328"/>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ED7D31">
                  <a:lumMod val="50000"/>
                </a:srgbClr>
              </a:solidFill>
              <a:effectLst/>
              <a:uLnTx/>
              <a:uFillTx/>
              <a:latin typeface="Calibri" panose="020F0502020204030204"/>
              <a:ea typeface="+mn-ea"/>
              <a:cs typeface="+mn-cs"/>
            </a:endParaRPr>
          </a:p>
        </p:txBody>
      </p:sp>
      <p:sp>
        <p:nvSpPr>
          <p:cNvPr id="10" name="Accolade ouvrante 9">
            <a:extLst>
              <a:ext uri="{FF2B5EF4-FFF2-40B4-BE49-F238E27FC236}">
                <a16:creationId xmlns:a16="http://schemas.microsoft.com/office/drawing/2014/main" id="{6DF3F27D-EA3D-4A3D-9CF9-709E0439373A}"/>
              </a:ext>
            </a:extLst>
          </p:cNvPr>
          <p:cNvSpPr/>
          <p:nvPr/>
        </p:nvSpPr>
        <p:spPr>
          <a:xfrm rot="16200000">
            <a:off x="6336115" y="1299734"/>
            <a:ext cx="233979" cy="2155328"/>
          </a:xfrm>
          <a:prstGeom prst="leftBrace">
            <a:avLst>
              <a:gd name="adj1" fmla="val 8333"/>
              <a:gd name="adj2" fmla="val 50416"/>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350" b="0" i="0" u="none" strike="noStrike" kern="1200" cap="none" spc="0" normalizeH="0" baseline="0" noProof="0">
              <a:ln>
                <a:noFill/>
              </a:ln>
              <a:solidFill>
                <a:srgbClr val="ED7D31">
                  <a:lumMod val="50000"/>
                </a:srgbClr>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C3E4B94-0049-B2A6-16E1-98B3A4EC6016}"/>
              </a:ext>
            </a:extLst>
          </p:cNvPr>
          <p:cNvSpPr/>
          <p:nvPr/>
        </p:nvSpPr>
        <p:spPr>
          <a:xfrm>
            <a:off x="1434917" y="2355125"/>
            <a:ext cx="1800200" cy="23398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+ 315 000€</a:t>
            </a:r>
          </a:p>
        </p:txBody>
      </p:sp>
      <p:sp>
        <p:nvSpPr>
          <p:cNvPr id="13" name="Rectangle 12">
            <a:extLst>
              <a:ext uri="{FF2B5EF4-FFF2-40B4-BE49-F238E27FC236}">
                <a16:creationId xmlns:a16="http://schemas.microsoft.com/office/drawing/2014/main" id="{9A9BE225-E437-19FF-3713-C5DD242EB033}"/>
              </a:ext>
            </a:extLst>
          </p:cNvPr>
          <p:cNvSpPr/>
          <p:nvPr/>
        </p:nvSpPr>
        <p:spPr>
          <a:xfrm>
            <a:off x="3504086" y="3469166"/>
            <a:ext cx="1985654" cy="23398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+ 118 000€</a:t>
            </a:r>
          </a:p>
        </p:txBody>
      </p:sp>
      <p:sp>
        <p:nvSpPr>
          <p:cNvPr id="14" name="Rectangle 13">
            <a:extLst>
              <a:ext uri="{FF2B5EF4-FFF2-40B4-BE49-F238E27FC236}">
                <a16:creationId xmlns:a16="http://schemas.microsoft.com/office/drawing/2014/main" id="{6CA543B4-115B-59DB-64C6-BB21473F7D81}"/>
              </a:ext>
            </a:extLst>
          </p:cNvPr>
          <p:cNvSpPr/>
          <p:nvPr/>
        </p:nvSpPr>
        <p:spPr>
          <a:xfrm>
            <a:off x="6876983" y="4941168"/>
            <a:ext cx="1800200" cy="23398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350" b="0"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+ 1 002 500€</a:t>
            </a:r>
          </a:p>
        </p:txBody>
      </p:sp>
      <p:sp>
        <p:nvSpPr>
          <p:cNvPr id="16" name="Rectangle 15">
            <a:extLst>
              <a:ext uri="{FF2B5EF4-FFF2-40B4-BE49-F238E27FC236}">
                <a16:creationId xmlns:a16="http://schemas.microsoft.com/office/drawing/2014/main" id="{4687E537-3BE5-6F27-5515-2D14A5FE27F9}"/>
              </a:ext>
            </a:extLst>
          </p:cNvPr>
          <p:cNvSpPr/>
          <p:nvPr/>
        </p:nvSpPr>
        <p:spPr>
          <a:xfrm>
            <a:off x="58738" y="2594281"/>
            <a:ext cx="3201086" cy="861815"/>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sng" strike="noStrike" kern="1200" cap="none" spc="0" normalizeH="0" baseline="0" noProof="0" dirty="0">
                <a:ln>
                  <a:noFill/>
                </a:ln>
                <a:solidFill>
                  <a:prstClr val="black"/>
                </a:solidFill>
                <a:effectLst/>
                <a:uLnTx/>
                <a:uFillTx/>
                <a:latin typeface="Calibri" panose="020F0502020204030204"/>
                <a:ea typeface="+mn-ea"/>
                <a:cs typeface="+mn-cs"/>
              </a:rPr>
              <a:t>Politiques nationales </a:t>
            </a: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 réforme des carrières , GVT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sng" strike="noStrike" kern="1200" cap="none" spc="0" normalizeH="0" baseline="0" noProof="0" dirty="0">
                <a:ln>
                  <a:noFill/>
                </a:ln>
                <a:solidFill>
                  <a:prstClr val="black"/>
                </a:solidFill>
                <a:effectLst/>
                <a:uLnTx/>
                <a:uFillTx/>
                <a:latin typeface="Calibri" panose="020F0502020204030204"/>
                <a:ea typeface="+mn-ea"/>
                <a:cs typeface="+mn-cs"/>
              </a:rPr>
              <a:t>Politique locale </a:t>
            </a: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 participation prévoyance maintien de salaire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sng" strike="noStrike" kern="1200" cap="none" spc="0" normalizeH="0" baseline="0" noProof="0" dirty="0">
                <a:ln>
                  <a:noFill/>
                </a:ln>
                <a:solidFill>
                  <a:prstClr val="black"/>
                </a:solidFill>
                <a:effectLst/>
                <a:uLnTx/>
                <a:uFillTx/>
                <a:latin typeface="Calibri" panose="020F0502020204030204"/>
                <a:ea typeface="+mn-ea"/>
                <a:cs typeface="+mn-cs"/>
              </a:rPr>
              <a:t>Recrutements</a:t>
            </a: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 : 5 postes pérennes + 5 renforts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prstClr val="black"/>
                </a:solidFill>
                <a:effectLst/>
                <a:uLnTx/>
                <a:uFillTx/>
                <a:latin typeface="Calibri" panose="020F0502020204030204"/>
                <a:ea typeface="+mn-ea"/>
                <a:cs typeface="+mn-cs"/>
              </a:rPr>
              <a:t>=&gt; Effet des vacances de postes</a:t>
            </a:r>
          </a:p>
        </p:txBody>
      </p:sp>
      <p:sp>
        <p:nvSpPr>
          <p:cNvPr id="18" name="Rectangle 17">
            <a:extLst>
              <a:ext uri="{FF2B5EF4-FFF2-40B4-BE49-F238E27FC236}">
                <a16:creationId xmlns:a16="http://schemas.microsoft.com/office/drawing/2014/main" id="{B861EFB8-7388-7FD3-FBD2-48114F873D14}"/>
              </a:ext>
            </a:extLst>
          </p:cNvPr>
          <p:cNvSpPr/>
          <p:nvPr/>
        </p:nvSpPr>
        <p:spPr>
          <a:xfrm>
            <a:off x="1259632" y="3703146"/>
            <a:ext cx="4248472" cy="1310030"/>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Politiques nationales </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poursuite réforme des carrières, revalorisation du SMIC, indemnité de précarité pour les contractuels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Politique locale </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Augmentation du nombre d’agents adhérents à la prévoyance, à l’assurance statutaire, action sociale (CNAS), médecine de prévention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Recrutements</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 poursuite </a:t>
            </a:r>
            <a:r>
              <a:rPr lang="fr-FR" sz="1100" dirty="0">
                <a:solidFill>
                  <a:prstClr val="black"/>
                </a:solidFill>
                <a:latin typeface="Calibri" panose="020F0502020204030204"/>
              </a:rPr>
              <a:t>d</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es engagements 2020 + 3 postes pérennes + 4 renforts + GPEC service éducation</a:t>
            </a:r>
          </a:p>
        </p:txBody>
      </p:sp>
      <p:sp>
        <p:nvSpPr>
          <p:cNvPr id="19" name="Rectangle 18">
            <a:extLst>
              <a:ext uri="{FF2B5EF4-FFF2-40B4-BE49-F238E27FC236}">
                <a16:creationId xmlns:a16="http://schemas.microsoft.com/office/drawing/2014/main" id="{188702F7-1FFF-20CF-F969-CB77F0B25DBA}"/>
              </a:ext>
            </a:extLst>
          </p:cNvPr>
          <p:cNvSpPr/>
          <p:nvPr/>
        </p:nvSpPr>
        <p:spPr>
          <a:xfrm>
            <a:off x="4788024" y="5202065"/>
            <a:ext cx="3889159" cy="1408535"/>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Politiques nationales </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Augmentation de la cotisation CNFPT de 0,1 point, GVT + revalorisation SMIC 1er mai, Réforme carrière catégorie C janvier, Réforme carrière catégorie B 1er septembre, Dégel point indice 1er juillet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Politique locale </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Régime indemnitaire partie Complément Annuel, emplois d’été, politique d’apprentissage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0" i="0" u="sng" strike="noStrike" kern="1200" cap="none" spc="0" normalizeH="0" baseline="0" noProof="0" dirty="0">
                <a:ln>
                  <a:noFill/>
                </a:ln>
                <a:solidFill>
                  <a:prstClr val="black"/>
                </a:solidFill>
                <a:effectLst/>
                <a:uLnTx/>
                <a:uFillTx/>
                <a:latin typeface="Calibri" panose="020F0502020204030204"/>
                <a:ea typeface="+mn-ea"/>
                <a:cs typeface="+mn-cs"/>
              </a:rPr>
              <a:t>Recrutements</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 poursuite des engagements 2021 + 9 emplois pérennes + 1 renfort</a:t>
            </a:r>
          </a:p>
        </p:txBody>
      </p:sp>
      <p:sp>
        <p:nvSpPr>
          <p:cNvPr id="26" name="ZoneTexte 25">
            <a:extLst>
              <a:ext uri="{FF2B5EF4-FFF2-40B4-BE49-F238E27FC236}">
                <a16:creationId xmlns:a16="http://schemas.microsoft.com/office/drawing/2014/main" id="{62FF3A3C-A2FF-5193-14B6-70287DBCD49B}"/>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8" name="Espace réservé du pied de page 7">
            <a:extLst>
              <a:ext uri="{FF2B5EF4-FFF2-40B4-BE49-F238E27FC236}">
                <a16:creationId xmlns:a16="http://schemas.microsoft.com/office/drawing/2014/main" id="{3FA1D771-56BE-8538-F1EF-4BC9A03A74CD}"/>
              </a:ext>
            </a:extLst>
          </p:cNvPr>
          <p:cNvSpPr>
            <a:spLocks noGrp="1"/>
          </p:cNvSpPr>
          <p:nvPr>
            <p:ph type="ftr" sz="quarter" idx="11"/>
          </p:nvPr>
        </p:nvSpPr>
        <p:spPr>
          <a:xfrm>
            <a:off x="2953863" y="6530429"/>
            <a:ext cx="3086100" cy="365125"/>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rPr>
              <a:t>Conseil Municipal du 10 janvier 2023</a:t>
            </a:r>
          </a:p>
        </p:txBody>
      </p:sp>
    </p:spTree>
    <p:extLst>
      <p:ext uri="{BB962C8B-B14F-4D97-AF65-F5344CB8AC3E}">
        <p14:creationId xmlns:p14="http://schemas.microsoft.com/office/powerpoint/2010/main" val="107631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a:extLst>
              <a:ext uri="{FF2B5EF4-FFF2-40B4-BE49-F238E27FC236}">
                <a16:creationId xmlns:a16="http://schemas.microsoft.com/office/drawing/2014/main" id="{8B6893B5-059F-4351-AEF9-FE745C145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31BF7606-13D8-4F20-88B9-6352B3889CCC}"/>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rPr>
              <a:t>Conseil Municipal du 10 janvier 2023</a:t>
            </a:r>
          </a:p>
        </p:txBody>
      </p:sp>
      <p:sp>
        <p:nvSpPr>
          <p:cNvPr id="5" name="Espace réservé du numéro de diapositive 4">
            <a:extLst>
              <a:ext uri="{FF2B5EF4-FFF2-40B4-BE49-F238E27FC236}">
                <a16:creationId xmlns:a16="http://schemas.microsoft.com/office/drawing/2014/main" id="{9E0AE99E-2268-4D5C-B1C3-C4DA8F56DA3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4775A8-525A-4039-8929-D76EC138B125}" type="slidenum">
              <a:rPr kumimoji="0" lang="fr-FR" altLang="fr-FR"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fr-FR" alt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795753A-7B24-49B3-A3A7-E39AC419EA4B}"/>
              </a:ext>
            </a:extLst>
          </p:cNvPr>
          <p:cNvSpPr/>
          <p:nvPr/>
        </p:nvSpPr>
        <p:spPr>
          <a:xfrm>
            <a:off x="1908175"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La masse salariale 2022</a:t>
            </a:r>
          </a:p>
        </p:txBody>
      </p:sp>
      <p:sp>
        <p:nvSpPr>
          <p:cNvPr id="9" name="Rectangle 8">
            <a:extLst>
              <a:ext uri="{FF2B5EF4-FFF2-40B4-BE49-F238E27FC236}">
                <a16:creationId xmlns:a16="http://schemas.microsoft.com/office/drawing/2014/main" id="{0A111B46-42F0-4ED0-8103-1A3DCAA62CEA}"/>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0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55CAAFE-8CE0-422B-A82F-8E33E864AB59}"/>
              </a:ext>
            </a:extLst>
          </p:cNvPr>
          <p:cNvSpPr txBox="1"/>
          <p:nvPr/>
        </p:nvSpPr>
        <p:spPr>
          <a:xfrm>
            <a:off x="-1" y="79523"/>
            <a:ext cx="1908175"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Rectangle 1">
            <a:extLst>
              <a:ext uri="{FF2B5EF4-FFF2-40B4-BE49-F238E27FC236}">
                <a16:creationId xmlns:a16="http://schemas.microsoft.com/office/drawing/2014/main" id="{2AC25DCE-2B50-B7D0-7A94-19A981C8DD93}"/>
              </a:ext>
            </a:extLst>
          </p:cNvPr>
          <p:cNvSpPr>
            <a:spLocks noChangeArrowheads="1"/>
          </p:cNvSpPr>
          <p:nvPr/>
        </p:nvSpPr>
        <p:spPr bwMode="auto">
          <a:xfrm>
            <a:off x="179512" y="639763"/>
            <a:ext cx="8856984" cy="278537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Les dépenses de personnel pour l’année 2022 s’établissent à </a:t>
            </a:r>
            <a:b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b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7 797 500 €.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a:t>
            </a:r>
            <a:endParaRPr kumimoji="0" lang="fr-FR" altLang="fr-FR" sz="25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Le taux de réalisation est de 93,5% (du fait notamment d’une forte vacance de postes).</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Times New Roman" panose="02020603050405020304" pitchFamily="18" charset="0"/>
              </a:rPr>
              <a:t>La structure des dépenses 2022 est la suivante :</a:t>
            </a:r>
          </a:p>
        </p:txBody>
      </p:sp>
      <p:graphicFrame>
        <p:nvGraphicFramePr>
          <p:cNvPr id="4" name="Tableau 3">
            <a:extLst>
              <a:ext uri="{FF2B5EF4-FFF2-40B4-BE49-F238E27FC236}">
                <a16:creationId xmlns:a16="http://schemas.microsoft.com/office/drawing/2014/main" id="{59E4E2E8-7384-D1B9-E54F-446991417563}"/>
              </a:ext>
            </a:extLst>
          </p:cNvPr>
          <p:cNvGraphicFramePr>
            <a:graphicFrameLocks noGrp="1"/>
          </p:cNvGraphicFramePr>
          <p:nvPr>
            <p:extLst>
              <p:ext uri="{D42A27DB-BD31-4B8C-83A1-F6EECF244321}">
                <p14:modId xmlns:p14="http://schemas.microsoft.com/office/powerpoint/2010/main" val="3143130114"/>
              </p:ext>
            </p:extLst>
          </p:nvPr>
        </p:nvGraphicFramePr>
        <p:xfrm>
          <a:off x="935037" y="3672704"/>
          <a:ext cx="7273925" cy="2102460"/>
        </p:xfrm>
        <a:graphic>
          <a:graphicData uri="http://schemas.openxmlformats.org/drawingml/2006/table">
            <a:tbl>
              <a:tblPr firstRow="1" bandRow="1"/>
              <a:tblGrid>
                <a:gridCol w="4753257">
                  <a:extLst>
                    <a:ext uri="{9D8B030D-6E8A-4147-A177-3AD203B41FA5}">
                      <a16:colId xmlns:a16="http://schemas.microsoft.com/office/drawing/2014/main" val="20000"/>
                    </a:ext>
                  </a:extLst>
                </a:gridCol>
                <a:gridCol w="2520668">
                  <a:extLst>
                    <a:ext uri="{9D8B030D-6E8A-4147-A177-3AD203B41FA5}">
                      <a16:colId xmlns:a16="http://schemas.microsoft.com/office/drawing/2014/main" val="20001"/>
                    </a:ext>
                  </a:extLst>
                </a:gridCol>
              </a:tblGrid>
              <a:tr h="3655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a:latin typeface="Source Sans Pro" panose="020B0503030403020204" pitchFamily="34" charset="0"/>
                          <a:ea typeface="Source Sans Pro" panose="020B0503030403020204" pitchFamily="34" charset="0"/>
                        </a:rPr>
                        <a:t>Emplois permanents</a:t>
                      </a:r>
                    </a:p>
                  </a:txBody>
                  <a:tcPr marL="91455" marR="91455" marT="45654" marB="45654">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1" dirty="0">
                          <a:solidFill>
                            <a:schemeClr val="tx1"/>
                          </a:solidFill>
                          <a:latin typeface="Source Sans Pro" panose="020B0503030403020204" pitchFamily="34" charset="0"/>
                          <a:ea typeface="Source Sans Pro" panose="020B0503030403020204" pitchFamily="34" charset="0"/>
                        </a:rPr>
                        <a:t>7 118 000€</a:t>
                      </a:r>
                    </a:p>
                  </a:txBody>
                  <a:tcPr marL="91455" marR="91455" marT="45654" marB="45654">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655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0" i="1" dirty="0">
                          <a:latin typeface="Source Sans Pro" panose="020B0503030403020204" pitchFamily="34" charset="0"/>
                          <a:ea typeface="Source Sans Pro" panose="020B0503030403020204" pitchFamily="34" charset="0"/>
                        </a:rPr>
                        <a:t>Dont remplacements </a:t>
                      </a:r>
                    </a:p>
                  </a:txBody>
                  <a:tcPr marL="91455" marR="91455" marT="45654" marB="456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0" i="1" dirty="0">
                          <a:solidFill>
                            <a:schemeClr val="tx1"/>
                          </a:solidFill>
                          <a:latin typeface="Source Sans Pro" panose="020B0503030403020204" pitchFamily="34" charset="0"/>
                          <a:ea typeface="Source Sans Pro" panose="020B0503030403020204" pitchFamily="34" charset="0"/>
                        </a:rPr>
                        <a:t>197 000€ </a:t>
                      </a:r>
                    </a:p>
                  </a:txBody>
                  <a:tcPr marL="91455" marR="91455" marT="45654" marB="456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655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a:latin typeface="Source Sans Pro" panose="020B0503030403020204" pitchFamily="34" charset="0"/>
                          <a:ea typeface="Source Sans Pro" panose="020B0503030403020204" pitchFamily="34" charset="0"/>
                        </a:rPr>
                        <a:t>Emplois non permanents</a:t>
                      </a:r>
                    </a:p>
                  </a:txBody>
                  <a:tcPr marL="91455" marR="91455" marT="45654" marB="4565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1" dirty="0">
                          <a:solidFill>
                            <a:schemeClr val="tx1"/>
                          </a:solidFill>
                          <a:latin typeface="Source Sans Pro" panose="020B0503030403020204" pitchFamily="34" charset="0"/>
                          <a:ea typeface="Source Sans Pro" panose="020B0503030403020204" pitchFamily="34" charset="0"/>
                        </a:rPr>
                        <a:t>458 000€</a:t>
                      </a:r>
                    </a:p>
                  </a:txBody>
                  <a:tcPr marL="91455" marR="91455" marT="45654" marB="4565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639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a:latin typeface="Source Sans Pro" panose="020B0503030403020204" pitchFamily="34" charset="0"/>
                          <a:ea typeface="Source Sans Pro" panose="020B0503030403020204" pitchFamily="34" charset="0"/>
                        </a:rPr>
                        <a:t>Assurance statutaire (sécurité sociale employeur)</a:t>
                      </a:r>
                    </a:p>
                  </a:txBody>
                  <a:tcPr marL="91455" marR="91455" marT="45654" marB="456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1" dirty="0">
                          <a:solidFill>
                            <a:schemeClr val="tx1"/>
                          </a:solidFill>
                          <a:latin typeface="Source Sans Pro" panose="020B0503030403020204" pitchFamily="34" charset="0"/>
                          <a:ea typeface="Source Sans Pro" panose="020B0503030403020204" pitchFamily="34" charset="0"/>
                        </a:rPr>
                        <a:t>161 000€</a:t>
                      </a:r>
                    </a:p>
                  </a:txBody>
                  <a:tcPr marL="91455" marR="91455" marT="45654" marB="4565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6556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800" dirty="0">
                          <a:latin typeface="Source Sans Pro" panose="020B0503030403020204" pitchFamily="34" charset="0"/>
                          <a:ea typeface="Source Sans Pro" panose="020B0503030403020204" pitchFamily="34" charset="0"/>
                        </a:rPr>
                        <a:t>Action sociale, médecine préventive</a:t>
                      </a:r>
                    </a:p>
                  </a:txBody>
                  <a:tcPr marL="91455" marR="91455" marT="45654" marB="4565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r"/>
                      <a:r>
                        <a:rPr lang="fr-FR" sz="1800" b="1" dirty="0">
                          <a:solidFill>
                            <a:schemeClr val="tx1"/>
                          </a:solidFill>
                          <a:latin typeface="Source Sans Pro" panose="020B0503030403020204" pitchFamily="34" charset="0"/>
                          <a:ea typeface="Source Sans Pro" panose="020B0503030403020204" pitchFamily="34" charset="0"/>
                        </a:rPr>
                        <a:t>60 500€</a:t>
                      </a:r>
                    </a:p>
                  </a:txBody>
                  <a:tcPr marL="91455" marR="91455" marT="45654" marB="45654"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72792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a:extLst>
              <a:ext uri="{FF2B5EF4-FFF2-40B4-BE49-F238E27FC236}">
                <a16:creationId xmlns:a16="http://schemas.microsoft.com/office/drawing/2014/main" id="{8B6893B5-059F-4351-AEF9-FE745C145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523"/>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31BF7606-13D8-4F20-88B9-6352B3889CCC}"/>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rPr>
              <a:t>Conseil Municipal du 10 janvier 2023</a:t>
            </a:r>
          </a:p>
        </p:txBody>
      </p:sp>
      <p:sp>
        <p:nvSpPr>
          <p:cNvPr id="5" name="Espace réservé du numéro de diapositive 4">
            <a:extLst>
              <a:ext uri="{FF2B5EF4-FFF2-40B4-BE49-F238E27FC236}">
                <a16:creationId xmlns:a16="http://schemas.microsoft.com/office/drawing/2014/main" id="{9E0AE99E-2268-4D5C-B1C3-C4DA8F56DA3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4775A8-525A-4039-8929-D76EC138B125}" type="slidenum">
              <a:rPr kumimoji="0" lang="fr-FR" altLang="fr-FR"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fr-FR" alt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795753A-7B24-49B3-A3A7-E39AC419EA4B}"/>
              </a:ext>
            </a:extLst>
          </p:cNvPr>
          <p:cNvSpPr/>
          <p:nvPr/>
        </p:nvSpPr>
        <p:spPr>
          <a:xfrm>
            <a:off x="1908175" y="0"/>
            <a:ext cx="7235825" cy="764704"/>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L'évolution prévisionnelle de la structure des effectifs et des dépenses de personnel pour  2023</a:t>
            </a:r>
            <a:endParaRPr kumimoji="0" lang="fr-FR" sz="2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9" name="Rectangle 8">
            <a:extLst>
              <a:ext uri="{FF2B5EF4-FFF2-40B4-BE49-F238E27FC236}">
                <a16:creationId xmlns:a16="http://schemas.microsoft.com/office/drawing/2014/main" id="{0A111B46-42F0-4ED0-8103-1A3DCAA62CEA}"/>
              </a:ext>
            </a:extLst>
          </p:cNvPr>
          <p:cNvSpPr/>
          <p:nvPr/>
        </p:nvSpPr>
        <p:spPr>
          <a:xfrm>
            <a:off x="0" y="0"/>
            <a:ext cx="1908175" cy="764704"/>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0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55CAAFE-8CE0-422B-A82F-8E33E864AB59}"/>
              </a:ext>
            </a:extLst>
          </p:cNvPr>
          <p:cNvSpPr txBox="1"/>
          <p:nvPr/>
        </p:nvSpPr>
        <p:spPr>
          <a:xfrm>
            <a:off x="-1" y="79523"/>
            <a:ext cx="1908175"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4" name="Titre 1">
            <a:extLst>
              <a:ext uri="{FF2B5EF4-FFF2-40B4-BE49-F238E27FC236}">
                <a16:creationId xmlns:a16="http://schemas.microsoft.com/office/drawing/2014/main" id="{6D745516-FD9B-6B8A-7209-D89B0BE2DC90}"/>
              </a:ext>
            </a:extLst>
          </p:cNvPr>
          <p:cNvSpPr txBox="1">
            <a:spLocks/>
          </p:cNvSpPr>
          <p:nvPr/>
        </p:nvSpPr>
        <p:spPr bwMode="auto">
          <a:xfrm>
            <a:off x="106735" y="1270318"/>
            <a:ext cx="8785101" cy="206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lnSpcReduction="2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rPr>
              <a:t>Un budget 2023 axé sur l’amélioration des conditions de travail et l’attractivité de la commune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rPr>
              <a:t>Détail des évolutions prévisionnelles :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j-cs"/>
            </a:endParaRPr>
          </a:p>
        </p:txBody>
      </p:sp>
      <p:graphicFrame>
        <p:nvGraphicFramePr>
          <p:cNvPr id="6" name="Espace réservé du contenu 3">
            <a:extLst>
              <a:ext uri="{FF2B5EF4-FFF2-40B4-BE49-F238E27FC236}">
                <a16:creationId xmlns:a16="http://schemas.microsoft.com/office/drawing/2014/main" id="{AC6F3A00-9FFB-9817-B009-6472544A9A74}"/>
              </a:ext>
            </a:extLst>
          </p:cNvPr>
          <p:cNvGraphicFramePr>
            <a:graphicFrameLocks/>
          </p:cNvGraphicFramePr>
          <p:nvPr/>
        </p:nvGraphicFramePr>
        <p:xfrm>
          <a:off x="288312" y="1578204"/>
          <a:ext cx="8496300" cy="1046677"/>
        </p:xfrm>
        <a:graphic>
          <a:graphicData uri="http://schemas.openxmlformats.org/drawingml/2006/table">
            <a:tbl>
              <a:tblPr firstRow="1" bandRow="1"/>
              <a:tblGrid>
                <a:gridCol w="1720536">
                  <a:extLst>
                    <a:ext uri="{9D8B030D-6E8A-4147-A177-3AD203B41FA5}">
                      <a16:colId xmlns:a16="http://schemas.microsoft.com/office/drawing/2014/main" val="20000"/>
                    </a:ext>
                  </a:extLst>
                </a:gridCol>
                <a:gridCol w="2491630">
                  <a:extLst>
                    <a:ext uri="{9D8B030D-6E8A-4147-A177-3AD203B41FA5}">
                      <a16:colId xmlns:a16="http://schemas.microsoft.com/office/drawing/2014/main" val="20001"/>
                    </a:ext>
                  </a:extLst>
                </a:gridCol>
                <a:gridCol w="2414915">
                  <a:extLst>
                    <a:ext uri="{9D8B030D-6E8A-4147-A177-3AD203B41FA5}">
                      <a16:colId xmlns:a16="http://schemas.microsoft.com/office/drawing/2014/main" val="20002"/>
                    </a:ext>
                  </a:extLst>
                </a:gridCol>
                <a:gridCol w="1869219">
                  <a:extLst>
                    <a:ext uri="{9D8B030D-6E8A-4147-A177-3AD203B41FA5}">
                      <a16:colId xmlns:a16="http://schemas.microsoft.com/office/drawing/2014/main" val="20003"/>
                    </a:ext>
                  </a:extLst>
                </a:gridCol>
              </a:tblGrid>
              <a:tr h="58944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600" dirty="0">
                          <a:latin typeface="Source Sans Pro" panose="020B0503030403020204" pitchFamily="34" charset="0"/>
                          <a:ea typeface="Source Sans Pro" panose="020B0503030403020204" pitchFamily="34" charset="0"/>
                        </a:rPr>
                        <a:t>Base</a:t>
                      </a:r>
                      <a:r>
                        <a:rPr lang="fr-FR" sz="1600" baseline="0" dirty="0">
                          <a:latin typeface="Source Sans Pro" panose="020B0503030403020204" pitchFamily="34" charset="0"/>
                          <a:ea typeface="Source Sans Pro" panose="020B0503030403020204" pitchFamily="34" charset="0"/>
                        </a:rPr>
                        <a:t> 2022</a:t>
                      </a:r>
                      <a:endParaRPr lang="fr-FR" sz="1600" dirty="0">
                        <a:latin typeface="Source Sans Pro" panose="020B0503030403020204" pitchFamily="34" charset="0"/>
                        <a:ea typeface="Source Sans Pro" panose="020B0503030403020204" pitchFamily="34" charset="0"/>
                      </a:endParaRPr>
                    </a:p>
                  </a:txBody>
                  <a:tcPr marL="91433" marR="91433"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600" b="1" dirty="0">
                          <a:latin typeface="Source Sans Pro" panose="020B0503030403020204" pitchFamily="34" charset="0"/>
                          <a:ea typeface="Source Sans Pro" panose="020B0503030403020204" pitchFamily="34" charset="0"/>
                        </a:rPr>
                        <a:t>BUDGET PREVISIONNEL 2023</a:t>
                      </a:r>
                    </a:p>
                  </a:txBody>
                  <a:tcPr marL="91433" marR="91433"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600" dirty="0">
                          <a:latin typeface="Source Sans Pro" panose="020B0503030403020204" pitchFamily="34" charset="0"/>
                          <a:ea typeface="Source Sans Pro" panose="020B0503030403020204" pitchFamily="34" charset="0"/>
                        </a:rPr>
                        <a:t>Evolution (en volume BP à BP)</a:t>
                      </a:r>
                    </a:p>
                  </a:txBody>
                  <a:tcPr marL="91433" marR="91433"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fr-FR" sz="1600" dirty="0">
                          <a:latin typeface="Source Sans Pro" panose="020B0503030403020204" pitchFamily="34" charset="0"/>
                          <a:ea typeface="Source Sans Pro" panose="020B0503030403020204" pitchFamily="34" charset="0"/>
                        </a:rPr>
                        <a:t>Evolution</a:t>
                      </a:r>
                      <a:r>
                        <a:rPr lang="fr-FR" sz="1600" baseline="0" dirty="0">
                          <a:latin typeface="Source Sans Pro" panose="020B0503030403020204" pitchFamily="34" charset="0"/>
                          <a:ea typeface="Source Sans Pro" panose="020B0503030403020204" pitchFamily="34" charset="0"/>
                        </a:rPr>
                        <a:t> (taux)</a:t>
                      </a:r>
                      <a:endParaRPr lang="fr-FR" sz="1600" dirty="0">
                        <a:latin typeface="Source Sans Pro" panose="020B0503030403020204" pitchFamily="34" charset="0"/>
                        <a:ea typeface="Source Sans Pro" panose="020B0503030403020204" pitchFamily="34" charset="0"/>
                      </a:endParaRPr>
                    </a:p>
                  </a:txBody>
                  <a:tcPr marL="91433" marR="91433"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5722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a:latin typeface="Source Sans Pro" panose="020B0503030403020204" pitchFamily="34" charset="0"/>
                          <a:ea typeface="Source Sans Pro" panose="020B0503030403020204" pitchFamily="34" charset="0"/>
                        </a:rPr>
                        <a:t>8 335 500</a:t>
                      </a:r>
                      <a:r>
                        <a:rPr lang="fr-FR" sz="1600" b="1" baseline="0" dirty="0">
                          <a:latin typeface="Source Sans Pro" panose="020B0503030403020204" pitchFamily="34" charset="0"/>
                          <a:ea typeface="Source Sans Pro" panose="020B0503030403020204" pitchFamily="34" charset="0"/>
                        </a:rPr>
                        <a:t> €</a:t>
                      </a:r>
                      <a:endParaRPr lang="fr-FR" sz="1600" b="1" dirty="0">
                        <a:latin typeface="Source Sans Pro" panose="020B0503030403020204" pitchFamily="34" charset="0"/>
                        <a:ea typeface="Source Sans Pro" panose="020B0503030403020204" pitchFamily="34" charset="0"/>
                      </a:endParaRPr>
                    </a:p>
                  </a:txBody>
                  <a:tcPr marL="91433" marR="91433"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b="1" dirty="0">
                          <a:latin typeface="Source Sans Pro" panose="020B0503030403020204" pitchFamily="34" charset="0"/>
                          <a:ea typeface="Source Sans Pro" panose="020B0503030403020204" pitchFamily="34" charset="0"/>
                        </a:rPr>
                        <a:t>8 830 500€</a:t>
                      </a:r>
                    </a:p>
                  </a:txBody>
                  <a:tcPr marL="91433" marR="91433"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a:latin typeface="Source Sans Pro" panose="020B0503030403020204" pitchFamily="34" charset="0"/>
                          <a:ea typeface="Source Sans Pro" panose="020B0503030403020204" pitchFamily="34" charset="0"/>
                        </a:rPr>
                        <a:t>495 000€</a:t>
                      </a:r>
                    </a:p>
                  </a:txBody>
                  <a:tcPr marL="91433" marR="91433"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600" dirty="0">
                          <a:latin typeface="Source Sans Pro" panose="020B0503030403020204" pitchFamily="34" charset="0"/>
                          <a:ea typeface="Source Sans Pro" panose="020B0503030403020204" pitchFamily="34" charset="0"/>
                        </a:rPr>
                        <a:t>5,9%</a:t>
                      </a:r>
                    </a:p>
                  </a:txBody>
                  <a:tcPr marL="91433" marR="91433"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bl>
          </a:graphicData>
        </a:graphic>
      </p:graphicFrame>
      <p:graphicFrame>
        <p:nvGraphicFramePr>
          <p:cNvPr id="10" name="Tableau 9">
            <a:extLst>
              <a:ext uri="{FF2B5EF4-FFF2-40B4-BE49-F238E27FC236}">
                <a16:creationId xmlns:a16="http://schemas.microsoft.com/office/drawing/2014/main" id="{890CF51F-CBE8-675C-72E0-0B1684533064}"/>
              </a:ext>
            </a:extLst>
          </p:cNvPr>
          <p:cNvGraphicFramePr>
            <a:graphicFrameLocks noGrp="1"/>
          </p:cNvGraphicFramePr>
          <p:nvPr>
            <p:extLst>
              <p:ext uri="{D42A27DB-BD31-4B8C-83A1-F6EECF244321}">
                <p14:modId xmlns:p14="http://schemas.microsoft.com/office/powerpoint/2010/main" val="971456012"/>
              </p:ext>
            </p:extLst>
          </p:nvPr>
        </p:nvGraphicFramePr>
        <p:xfrm>
          <a:off x="395536" y="3130495"/>
          <a:ext cx="8496300" cy="3337868"/>
        </p:xfrm>
        <a:graphic>
          <a:graphicData uri="http://schemas.openxmlformats.org/drawingml/2006/table">
            <a:tbl>
              <a:tblPr firstRow="1" bandRow="1">
                <a:tableStyleId>{5DA37D80-6434-44D0-A028-1B22A696006F}</a:tableStyleId>
              </a:tblPr>
              <a:tblGrid>
                <a:gridCol w="2338670">
                  <a:extLst>
                    <a:ext uri="{9D8B030D-6E8A-4147-A177-3AD203B41FA5}">
                      <a16:colId xmlns:a16="http://schemas.microsoft.com/office/drawing/2014/main" val="3427793760"/>
                    </a:ext>
                  </a:extLst>
                </a:gridCol>
                <a:gridCol w="6157630">
                  <a:extLst>
                    <a:ext uri="{9D8B030D-6E8A-4147-A177-3AD203B41FA5}">
                      <a16:colId xmlns:a16="http://schemas.microsoft.com/office/drawing/2014/main" val="2585432046"/>
                    </a:ext>
                  </a:extLst>
                </a:gridCol>
              </a:tblGrid>
              <a:tr h="7166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b="1" dirty="0">
                          <a:solidFill>
                            <a:schemeClr val="accent5">
                              <a:lumMod val="75000"/>
                            </a:schemeClr>
                          </a:solidFill>
                        </a:rPr>
                        <a:t>Politiques nationales</a:t>
                      </a:r>
                      <a:endParaRPr lang="fr-FR" sz="1600" b="1" dirty="0">
                        <a:solidFill>
                          <a:schemeClr val="accent5">
                            <a:lumMod val="75000"/>
                          </a:schemeClr>
                        </a:solidFill>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600" b="1" dirty="0">
                          <a:solidFill>
                            <a:schemeClr val="tx1"/>
                          </a:solidFill>
                        </a:rPr>
                        <a:t>GVT et réformes des carrières</a:t>
                      </a:r>
                      <a:r>
                        <a:rPr lang="fr-FR" sz="1600" dirty="0">
                          <a:solidFill>
                            <a:schemeClr val="tx1"/>
                          </a:solidFill>
                        </a:rPr>
                        <a:t> : </a:t>
                      </a:r>
                      <a:r>
                        <a:rPr lang="fr-FR" sz="1600" b="0" dirty="0">
                          <a:solidFill>
                            <a:schemeClr val="tx1"/>
                          </a:solidFill>
                        </a:rPr>
                        <a:t>160</a:t>
                      </a:r>
                      <a:r>
                        <a:rPr lang="fr-FR" sz="1600" b="0" baseline="0" dirty="0">
                          <a:solidFill>
                            <a:schemeClr val="tx1"/>
                          </a:solidFill>
                        </a:rPr>
                        <a:t> 000 </a:t>
                      </a:r>
                      <a:r>
                        <a:rPr lang="fr-FR" sz="1600" b="0" dirty="0">
                          <a:solidFill>
                            <a:schemeClr val="tx1"/>
                          </a:solidFill>
                        </a:rPr>
                        <a:t>€</a:t>
                      </a:r>
                    </a:p>
                    <a:p>
                      <a:r>
                        <a:rPr lang="fr-FR" sz="1600" b="1" baseline="0" dirty="0">
                          <a:solidFill>
                            <a:schemeClr val="tx1"/>
                          </a:solidFill>
                        </a:rPr>
                        <a:t>Augmentation du point d’indice</a:t>
                      </a:r>
                      <a:r>
                        <a:rPr lang="fr-FR" sz="1600" baseline="0" dirty="0">
                          <a:solidFill>
                            <a:schemeClr val="tx1"/>
                          </a:solidFill>
                        </a:rPr>
                        <a:t>: </a:t>
                      </a:r>
                      <a:r>
                        <a:rPr lang="fr-FR" sz="1600" b="0" baseline="0" dirty="0">
                          <a:solidFill>
                            <a:schemeClr val="tx1"/>
                          </a:solidFill>
                        </a:rPr>
                        <a:t>130 000 €</a:t>
                      </a:r>
                      <a:endParaRPr lang="fr-FR" sz="1600" b="0" dirty="0">
                        <a:solidFill>
                          <a:schemeClr val="tx1"/>
                        </a:solidFill>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extLst>
                  <a:ext uri="{0D108BD9-81ED-4DB2-BD59-A6C34878D82A}">
                    <a16:rowId xmlns:a16="http://schemas.microsoft.com/office/drawing/2014/main" val="904110177"/>
                  </a:ext>
                </a:extLst>
              </a:tr>
              <a:tr h="8435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a:solidFill>
                            <a:schemeClr val="accent5">
                              <a:lumMod val="75000"/>
                            </a:schemeClr>
                          </a:solidFill>
                        </a:rPr>
                        <a:t>Politiques locales</a:t>
                      </a:r>
                      <a:endParaRPr lang="fr-FR" sz="1600" b="1" dirty="0">
                        <a:solidFill>
                          <a:schemeClr val="accent5">
                            <a:lumMod val="75000"/>
                          </a:schemeClr>
                        </a:solidFill>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baseline="0" dirty="0"/>
                        <a:t>Nouveau régime indemnitaire </a:t>
                      </a:r>
                      <a:r>
                        <a:rPr lang="fr-FR" sz="1600" baseline="0" dirty="0"/>
                        <a:t>: 165 000 €</a:t>
                      </a:r>
                    </a:p>
                    <a:p>
                      <a:r>
                        <a:rPr lang="fr-FR" sz="1600" b="1" dirty="0"/>
                        <a:t>Augmentation tarification contrats </a:t>
                      </a:r>
                      <a:r>
                        <a:rPr lang="fr-FR" sz="1600" b="1" baseline="0" dirty="0"/>
                        <a:t>: </a:t>
                      </a:r>
                      <a:r>
                        <a:rPr lang="fr-FR" sz="1600" b="0" baseline="0" dirty="0"/>
                        <a:t>40 000 €</a:t>
                      </a:r>
                    </a:p>
                    <a:p>
                      <a:r>
                        <a:rPr lang="fr-FR" sz="1600" b="1" baseline="0" dirty="0"/>
                        <a:t>Non renouvellement contrat d’assurance statutaire </a:t>
                      </a:r>
                      <a:r>
                        <a:rPr lang="fr-FR" sz="1600" b="0" baseline="0" dirty="0"/>
                        <a:t>: </a:t>
                      </a:r>
                    </a:p>
                    <a:p>
                      <a:r>
                        <a:rPr lang="fr-FR" sz="1600" b="0" baseline="0" dirty="0"/>
                        <a:t>- 185 000 €</a:t>
                      </a:r>
                      <a:endParaRPr lang="fr-FR" sz="1600" b="0" dirty="0">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extLst>
                  <a:ext uri="{0D108BD9-81ED-4DB2-BD59-A6C34878D82A}">
                    <a16:rowId xmlns:a16="http://schemas.microsoft.com/office/drawing/2014/main" val="3932181439"/>
                  </a:ext>
                </a:extLst>
              </a:tr>
              <a:tr h="14145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a:solidFill>
                            <a:schemeClr val="accent5">
                              <a:lumMod val="75000"/>
                            </a:schemeClr>
                          </a:solidFill>
                        </a:rPr>
                        <a:t>Mouvements de</a:t>
                      </a:r>
                      <a:r>
                        <a:rPr lang="fr-FR" sz="1600" b="1" baseline="0" dirty="0">
                          <a:solidFill>
                            <a:schemeClr val="accent5">
                              <a:lumMod val="75000"/>
                            </a:schemeClr>
                          </a:solidFill>
                        </a:rPr>
                        <a:t> personnel</a:t>
                      </a:r>
                      <a:endParaRPr lang="fr-FR" sz="1600" b="1" dirty="0">
                        <a:solidFill>
                          <a:schemeClr val="accent5">
                            <a:lumMod val="75000"/>
                          </a:schemeClr>
                        </a:solidFill>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600" b="1" dirty="0"/>
                        <a:t>Créations</a:t>
                      </a:r>
                      <a:r>
                        <a:rPr lang="fr-FR" sz="1600" b="1" baseline="0" dirty="0"/>
                        <a:t> </a:t>
                      </a:r>
                      <a:r>
                        <a:rPr lang="fr-FR" sz="1600" b="0" baseline="0" dirty="0"/>
                        <a:t>(brigadier PM, ATSEM Andard, renfort accueil mairie</a:t>
                      </a:r>
                      <a:r>
                        <a:rPr lang="fr-FR" sz="1600" baseline="0" dirty="0"/>
                        <a:t>) : </a:t>
                      </a:r>
                      <a:br>
                        <a:rPr lang="fr-FR" sz="1600" baseline="0" dirty="0"/>
                      </a:br>
                      <a:r>
                        <a:rPr lang="fr-FR" sz="1600" baseline="0" dirty="0"/>
                        <a:t>80 000 €</a:t>
                      </a:r>
                    </a:p>
                    <a:p>
                      <a:r>
                        <a:rPr lang="fr-FR" sz="1600" b="1" baseline="0" dirty="0"/>
                        <a:t>Montée en charge budgétaire pour des postes créés en 2019-2020</a:t>
                      </a:r>
                      <a:r>
                        <a:rPr lang="fr-FR" sz="1600" baseline="0" dirty="0"/>
                        <a:t> (PM, France Services, logistique, bateau, bâtiment) : 215 000 €</a:t>
                      </a:r>
                    </a:p>
                    <a:p>
                      <a:r>
                        <a:rPr lang="fr-FR" sz="1600" b="1" baseline="0" dirty="0"/>
                        <a:t>Suppression-gel </a:t>
                      </a:r>
                      <a:r>
                        <a:rPr lang="fr-FR" sz="1600" b="0" baseline="0" dirty="0"/>
                        <a:t>(chargé opération, coordonnateur enfance-jeunesse, assistant administration générale, adjoint technique)</a:t>
                      </a:r>
                      <a:r>
                        <a:rPr lang="fr-FR" sz="1600" baseline="0" dirty="0"/>
                        <a:t>: - 110 000 €</a:t>
                      </a:r>
                      <a:endParaRPr lang="fr-FR" sz="1600" baseline="0" dirty="0">
                        <a:latin typeface="Source Sans Pro" panose="020B0503030403020204" pitchFamily="34" charset="0"/>
                        <a:ea typeface="Source Sans Pro" panose="020B0503030403020204" pitchFamily="34" charset="0"/>
                      </a:endParaRPr>
                    </a:p>
                  </a:txBody>
                  <a:tcPr marL="91439" marR="91439" marT="45715" marB="45715">
                    <a:solidFill>
                      <a:schemeClr val="bg1"/>
                    </a:solidFill>
                  </a:tcPr>
                </a:tc>
                <a:extLst>
                  <a:ext uri="{0D108BD9-81ED-4DB2-BD59-A6C34878D82A}">
                    <a16:rowId xmlns:a16="http://schemas.microsoft.com/office/drawing/2014/main" val="3505421982"/>
                  </a:ext>
                </a:extLst>
              </a:tr>
            </a:tbl>
          </a:graphicData>
        </a:graphic>
      </p:graphicFrame>
    </p:spTree>
    <p:extLst>
      <p:ext uri="{BB962C8B-B14F-4D97-AF65-F5344CB8AC3E}">
        <p14:creationId xmlns:p14="http://schemas.microsoft.com/office/powerpoint/2010/main" val="25176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F7BBC8-900F-4F77-BFF6-AA4B650545D5}"/>
              </a:ext>
            </a:extLst>
          </p:cNvPr>
          <p:cNvSpPr/>
          <p:nvPr/>
        </p:nvSpPr>
        <p:spPr>
          <a:xfrm>
            <a:off x="1908175"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Un calendrier d’adoption du BP 2023 avancé</a:t>
            </a:r>
            <a:endParaRPr kumimoji="0" lang="fr-FR" sz="32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B90A47F-39A4-4283-93B6-2C24BD8C4305}"/>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88B640"/>
                </a:solidFill>
                <a:effectLst/>
                <a:uLnTx/>
                <a:uFillTx/>
                <a:latin typeface="Calibri" panose="020F0502020204030204"/>
                <a:ea typeface="+mn-ea"/>
                <a:cs typeface="+mn-cs"/>
              </a:rPr>
              <a:t>Orientations budgétaires 2023</a:t>
            </a:r>
          </a:p>
        </p:txBody>
      </p:sp>
      <p:sp>
        <p:nvSpPr>
          <p:cNvPr id="2" name="Espace réservé du pied de page 1">
            <a:extLst>
              <a:ext uri="{FF2B5EF4-FFF2-40B4-BE49-F238E27FC236}">
                <a16:creationId xmlns:a16="http://schemas.microsoft.com/office/drawing/2014/main" id="{EA308569-D4E2-484D-BD83-2311ADA9EDCD}"/>
              </a:ext>
            </a:extLst>
          </p:cNvPr>
          <p:cNvSpPr>
            <a:spLocks noGrp="1"/>
          </p:cNvSpPr>
          <p:nvPr>
            <p:ph type="ftr" sz="quarter" idx="11"/>
          </p:nvPr>
        </p:nvSpPr>
        <p:spPr>
          <a:xfrm>
            <a:off x="3124200" y="6439793"/>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7657116-C57F-47D8-B193-7AAC174EB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4929C8A6-FFCE-4F6F-B4E0-4F0050393A95}"/>
              </a:ext>
            </a:extLst>
          </p:cNvPr>
          <p:cNvSpPr txBox="1"/>
          <p:nvPr/>
        </p:nvSpPr>
        <p:spPr>
          <a:xfrm>
            <a:off x="179512" y="955420"/>
            <a:ext cx="8784976" cy="5093702"/>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r>
              <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Le </a:t>
            </a:r>
            <a:r>
              <a:rPr lang="fr-FR" sz="2500" dirty="0">
                <a:effectLst/>
                <a:latin typeface="Source Sans Pro" panose="020B0503030403020204" pitchFamily="34" charset="0"/>
                <a:ea typeface="Source Sans Pro" panose="020B0503030403020204" pitchFamily="34" charset="0"/>
              </a:rPr>
              <a:t>projet de budget 2023 est travaillé sans prendre en compte le montant des éventuels excédents antérieurs qui pourraient être repris et participer à son équilibre. </a:t>
            </a:r>
          </a:p>
          <a:p>
            <a:pPr algn="just"/>
            <a:r>
              <a:rPr lang="fr-FR" sz="2500" dirty="0">
                <a:effectLst/>
                <a:latin typeface="Source Sans Pro" panose="020B0503030403020204" pitchFamily="34" charset="0"/>
                <a:ea typeface="Source Sans Pro" panose="020B0503030403020204" pitchFamily="34" charset="0"/>
              </a:rPr>
              <a:t> </a:t>
            </a:r>
          </a:p>
          <a:p>
            <a:pPr algn="just"/>
            <a:r>
              <a:rPr lang="fr-FR" sz="2500" dirty="0">
                <a:effectLst/>
                <a:latin typeface="Source Sans Pro" panose="020B0503030403020204" pitchFamily="34" charset="0"/>
                <a:ea typeface="Source Sans Pro" panose="020B0503030403020204" pitchFamily="34" charset="0"/>
              </a:rPr>
              <a:t>Cela permet de travailler sur une vision plus réaliste de notre structure budgétaire.</a:t>
            </a:r>
          </a:p>
          <a:p>
            <a:pPr algn="just"/>
            <a:r>
              <a:rPr lang="fr-FR" sz="2500" dirty="0">
                <a:effectLst/>
                <a:latin typeface="Source Sans Pro" panose="020B0503030403020204" pitchFamily="34" charset="0"/>
                <a:ea typeface="Source Sans Pro" panose="020B0503030403020204" pitchFamily="34" charset="0"/>
              </a:rPr>
              <a:t> </a:t>
            </a:r>
          </a:p>
          <a:p>
            <a:pPr algn="just"/>
            <a:r>
              <a:rPr lang="fr-FR" sz="2500" dirty="0">
                <a:effectLst/>
                <a:latin typeface="Source Sans Pro" panose="020B0503030403020204" pitchFamily="34" charset="0"/>
                <a:ea typeface="Source Sans Pro" panose="020B0503030403020204" pitchFamily="34" charset="0"/>
              </a:rPr>
              <a:t>Aussi, le Débat d’Orientations Budgétaires qui s’ouvre, doit permettre d'instaurer une véritable discussion au sein du conseil municipal, tant sur la stratégie financière et budgétaire globale et des leviers à activer, tant sur les dépenses que sur les recettes, afin d’atteindre un niveau d’investissement soutenable pour les 4 exercices à venir.</a:t>
            </a:r>
            <a:endParaRPr kumimoji="0" lang="fr-FR" alt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7324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6">
            <a:extLst>
              <a:ext uri="{FF2B5EF4-FFF2-40B4-BE49-F238E27FC236}">
                <a16:creationId xmlns:a16="http://schemas.microsoft.com/office/drawing/2014/main" id="{8B6893B5-059F-4351-AEF9-FE745C145E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31BF7606-13D8-4F20-88B9-6352B3889CCC}"/>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rPr>
              <a:t>Conseil Municipal du 10 janvier 2023</a:t>
            </a:r>
          </a:p>
        </p:txBody>
      </p:sp>
      <p:sp>
        <p:nvSpPr>
          <p:cNvPr id="5" name="Espace réservé du numéro de diapositive 4">
            <a:extLst>
              <a:ext uri="{FF2B5EF4-FFF2-40B4-BE49-F238E27FC236}">
                <a16:creationId xmlns:a16="http://schemas.microsoft.com/office/drawing/2014/main" id="{9E0AE99E-2268-4D5C-B1C3-C4DA8F56DA3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4775A8-525A-4039-8929-D76EC138B125}" type="slidenum">
              <a:rPr kumimoji="0" lang="fr-FR" altLang="fr-FR"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fr-FR" altLang="fr-FR"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4795753A-7B24-49B3-A3A7-E39AC419EA4B}"/>
              </a:ext>
            </a:extLst>
          </p:cNvPr>
          <p:cNvSpPr/>
          <p:nvPr/>
        </p:nvSpPr>
        <p:spPr>
          <a:xfrm>
            <a:off x="1908175" y="0"/>
            <a:ext cx="7235825" cy="764704"/>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400" b="1" i="0" u="none" strike="noStrike" kern="1200" cap="none" spc="0" normalizeH="0" baseline="0" noProof="0" dirty="0">
                <a:ln>
                  <a:noFill/>
                </a:ln>
                <a:solidFill>
                  <a:prstClr val="white"/>
                </a:solidFill>
                <a:effectLst/>
                <a:uLnTx/>
                <a:uFillTx/>
                <a:latin typeface="Calibri" panose="020F0502020204030204"/>
                <a:ea typeface="+mn-ea"/>
                <a:cs typeface="+mn-cs"/>
              </a:rPr>
              <a:t>Dépenses réelles et dépenses de personnel</a:t>
            </a:r>
            <a:endParaRPr kumimoji="0" lang="fr-FR" sz="24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9" name="Rectangle 8">
            <a:extLst>
              <a:ext uri="{FF2B5EF4-FFF2-40B4-BE49-F238E27FC236}">
                <a16:creationId xmlns:a16="http://schemas.microsoft.com/office/drawing/2014/main" id="{0A111B46-42F0-4ED0-8103-1A3DCAA62CEA}"/>
              </a:ext>
            </a:extLst>
          </p:cNvPr>
          <p:cNvSpPr/>
          <p:nvPr/>
        </p:nvSpPr>
        <p:spPr>
          <a:xfrm>
            <a:off x="0" y="0"/>
            <a:ext cx="1908175" cy="764704"/>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fr-FR" sz="10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355CAAFE-8CE0-422B-A82F-8E33E864AB59}"/>
              </a:ext>
            </a:extLst>
          </p:cNvPr>
          <p:cNvSpPr txBox="1"/>
          <p:nvPr/>
        </p:nvSpPr>
        <p:spPr>
          <a:xfrm>
            <a:off x="-1" y="79523"/>
            <a:ext cx="1908175"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2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graphicFrame>
        <p:nvGraphicFramePr>
          <p:cNvPr id="2" name="Graphique 1">
            <a:extLst>
              <a:ext uri="{FF2B5EF4-FFF2-40B4-BE49-F238E27FC236}">
                <a16:creationId xmlns:a16="http://schemas.microsoft.com/office/drawing/2014/main" id="{CE513B3D-AA7F-4706-926D-74B2B3FDDF85}"/>
              </a:ext>
            </a:extLst>
          </p:cNvPr>
          <p:cNvGraphicFramePr>
            <a:graphicFrameLocks/>
          </p:cNvGraphicFramePr>
          <p:nvPr>
            <p:extLst>
              <p:ext uri="{D42A27DB-BD31-4B8C-83A1-F6EECF244321}">
                <p14:modId xmlns:p14="http://schemas.microsoft.com/office/powerpoint/2010/main" val="3778668647"/>
              </p:ext>
            </p:extLst>
          </p:nvPr>
        </p:nvGraphicFramePr>
        <p:xfrm>
          <a:off x="0" y="908720"/>
          <a:ext cx="9144000" cy="53036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4720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Evolution des recettes réelles de fonctionnement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 </a:t>
            </a:r>
            <a:r>
              <a:rPr kumimoji="0" lang="fr-FR" sz="18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(hors exceptionnel) </a:t>
            </a: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de 2016 à 2023</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p:txBody>
      </p:sp>
      <p:graphicFrame>
        <p:nvGraphicFramePr>
          <p:cNvPr id="2" name="Graphique 1">
            <a:extLst>
              <a:ext uri="{FF2B5EF4-FFF2-40B4-BE49-F238E27FC236}">
                <a16:creationId xmlns:a16="http://schemas.microsoft.com/office/drawing/2014/main" id="{B9A96739-4101-4EE8-3CD6-947FDE8B7B01}"/>
              </a:ext>
            </a:extLst>
          </p:cNvPr>
          <p:cNvGraphicFramePr>
            <a:graphicFrameLocks/>
          </p:cNvGraphicFramePr>
          <p:nvPr>
            <p:extLst>
              <p:ext uri="{D42A27DB-BD31-4B8C-83A1-F6EECF244321}">
                <p14:modId xmlns:p14="http://schemas.microsoft.com/office/powerpoint/2010/main" val="3010873845"/>
              </p:ext>
            </p:extLst>
          </p:nvPr>
        </p:nvGraphicFramePr>
        <p:xfrm>
          <a:off x="179512" y="636295"/>
          <a:ext cx="8784976" cy="5812129"/>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pied de page 3">
            <a:extLst>
              <a:ext uri="{FF2B5EF4-FFF2-40B4-BE49-F238E27FC236}">
                <a16:creationId xmlns:a16="http://schemas.microsoft.com/office/drawing/2014/main" id="{C553AB47-83F9-EB53-D040-F28ED7D7EFE7}"/>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1661285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12689" y="0"/>
            <a:ext cx="7267823"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prstClr val="white"/>
                </a:solidFill>
                <a:effectLst/>
                <a:uLnTx/>
                <a:uFillTx/>
                <a:latin typeface="Calibri"/>
                <a:ea typeface="+mn-ea"/>
                <a:cs typeface="+mn-cs"/>
              </a:rPr>
              <a:t>Les recettes réelles de fonctionnement par habitant</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16521" y="64246"/>
            <a:ext cx="1853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graphicFrame>
        <p:nvGraphicFramePr>
          <p:cNvPr id="4" name="Graphique 3">
            <a:extLst>
              <a:ext uri="{FF2B5EF4-FFF2-40B4-BE49-F238E27FC236}">
                <a16:creationId xmlns:a16="http://schemas.microsoft.com/office/drawing/2014/main" id="{4F28C001-B34A-44FC-AA22-8F45D5552923}"/>
              </a:ext>
            </a:extLst>
          </p:cNvPr>
          <p:cNvGraphicFramePr>
            <a:graphicFrameLocks/>
          </p:cNvGraphicFramePr>
          <p:nvPr/>
        </p:nvGraphicFramePr>
        <p:xfrm>
          <a:off x="58738" y="651712"/>
          <a:ext cx="9121774" cy="4937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3803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Graphique 6">
            <a:extLst>
              <a:ext uri="{FF2B5EF4-FFF2-40B4-BE49-F238E27FC236}">
                <a16:creationId xmlns:a16="http://schemas.microsoft.com/office/drawing/2014/main" id="{5179DBD7-0619-4600-EB8C-67E6542CF4A5}"/>
              </a:ext>
            </a:extLst>
          </p:cNvPr>
          <p:cNvGraphicFramePr>
            <a:graphicFrameLocks/>
          </p:cNvGraphicFramePr>
          <p:nvPr>
            <p:extLst>
              <p:ext uri="{D42A27DB-BD31-4B8C-83A1-F6EECF244321}">
                <p14:modId xmlns:p14="http://schemas.microsoft.com/office/powerpoint/2010/main" val="1044781125"/>
              </p:ext>
            </p:extLst>
          </p:nvPr>
        </p:nvGraphicFramePr>
        <p:xfrm>
          <a:off x="375901" y="1278017"/>
          <a:ext cx="8392198" cy="5187201"/>
        </p:xfrm>
        <a:graphic>
          <a:graphicData uri="http://schemas.openxmlformats.org/drawingml/2006/chart">
            <c:chart xmlns:c="http://schemas.openxmlformats.org/drawingml/2006/chart" xmlns:r="http://schemas.openxmlformats.org/officeDocument/2006/relationships" r:id="rId4"/>
          </a:graphicData>
        </a:graphic>
      </p:graphicFrame>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Evolution des dépenses et recettes réelles  de fonctionnement </a:t>
            </a:r>
            <a:r>
              <a:rPr kumimoji="0" lang="fr-FR" sz="18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(hors exceptionnel) </a:t>
            </a: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cxnSp>
        <p:nvCxnSpPr>
          <p:cNvPr id="9" name="Connecteur droit avec flèche 8">
            <a:extLst>
              <a:ext uri="{FF2B5EF4-FFF2-40B4-BE49-F238E27FC236}">
                <a16:creationId xmlns:a16="http://schemas.microsoft.com/office/drawing/2014/main" id="{4CEA9A74-B99B-02AE-4F35-0738D511FDB0}"/>
              </a:ext>
            </a:extLst>
          </p:cNvPr>
          <p:cNvCxnSpPr/>
          <p:nvPr/>
        </p:nvCxnSpPr>
        <p:spPr>
          <a:xfrm>
            <a:off x="7956376" y="2420888"/>
            <a:ext cx="0" cy="36004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
        <p:nvSpPr>
          <p:cNvPr id="10" name="ZoneTexte 9">
            <a:extLst>
              <a:ext uri="{FF2B5EF4-FFF2-40B4-BE49-F238E27FC236}">
                <a16:creationId xmlns:a16="http://schemas.microsoft.com/office/drawing/2014/main" id="{05174A2D-BA16-7BBF-13A8-5A6E76667E73}"/>
              </a:ext>
            </a:extLst>
          </p:cNvPr>
          <p:cNvSpPr txBox="1"/>
          <p:nvPr/>
        </p:nvSpPr>
        <p:spPr>
          <a:xfrm>
            <a:off x="8048020" y="2412977"/>
            <a:ext cx="1440158" cy="646331"/>
          </a:xfrm>
          <a:prstGeom prst="rect">
            <a:avLst/>
          </a:prstGeom>
          <a:noFill/>
        </p:spPr>
        <p:txBody>
          <a:bodyPr wrap="square" rtlCol="0">
            <a:spAutoFit/>
          </a:bodyPr>
          <a:lstStyle/>
          <a:p>
            <a:r>
              <a:rPr lang="fr-FR" dirty="0"/>
              <a:t>Epargne brute</a:t>
            </a:r>
          </a:p>
        </p:txBody>
      </p:sp>
    </p:spTree>
    <p:extLst>
      <p:ext uri="{BB962C8B-B14F-4D97-AF65-F5344CB8AC3E}">
        <p14:creationId xmlns:p14="http://schemas.microsoft.com/office/powerpoint/2010/main" val="124009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Un niveau d’épargne brute trop faible remettrait en cause la politique d’investissement voulue par la commune</a:t>
            </a: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2" name="Espace réservé du pied de page 1">
            <a:extLst>
              <a:ext uri="{FF2B5EF4-FFF2-40B4-BE49-F238E27FC236}">
                <a16:creationId xmlns:a16="http://schemas.microsoft.com/office/drawing/2014/main" id="{F407F885-F6B8-53A9-B390-F7B496E895D1}"/>
              </a:ext>
            </a:extLst>
          </p:cNvPr>
          <p:cNvSpPr>
            <a:spLocks noGrp="1"/>
          </p:cNvSpPr>
          <p:nvPr>
            <p:ph type="ftr" sz="quarter" idx="10"/>
          </p:nvPr>
        </p:nvSpPr>
        <p:spPr/>
        <p:txBody>
          <a:bodyPr/>
          <a:lstStyle/>
          <a:p>
            <a:pPr>
              <a:defRPr/>
            </a:pPr>
            <a:r>
              <a:rPr lang="fr-FR"/>
              <a:t>Conseil Municipal du 10 janvier 2023</a:t>
            </a:r>
            <a:endParaRPr lang="fr-FR" dirty="0"/>
          </a:p>
        </p:txBody>
      </p:sp>
      <p:sp>
        <p:nvSpPr>
          <p:cNvPr id="4" name="ZoneTexte 3">
            <a:extLst>
              <a:ext uri="{FF2B5EF4-FFF2-40B4-BE49-F238E27FC236}">
                <a16:creationId xmlns:a16="http://schemas.microsoft.com/office/drawing/2014/main" id="{BC3C8D19-78D8-5BB0-06A8-6AC77B664233}"/>
              </a:ext>
            </a:extLst>
          </p:cNvPr>
          <p:cNvSpPr txBox="1"/>
          <p:nvPr/>
        </p:nvSpPr>
        <p:spPr>
          <a:xfrm>
            <a:off x="179512" y="934088"/>
            <a:ext cx="8784976" cy="5093702"/>
          </a:xfrm>
          <a:prstGeom prst="rect">
            <a:avLst/>
          </a:prstGeom>
          <a:noFill/>
        </p:spPr>
        <p:txBody>
          <a:bodyPr wrap="square" rtlCol="0">
            <a:spAutoFit/>
          </a:bodyPr>
          <a:lstStyle/>
          <a:p>
            <a:pPr algn="just"/>
            <a:r>
              <a:rPr lang="fr-FR" sz="2500" dirty="0">
                <a:latin typeface="Source Sans Pro" panose="020B0503030403020204" pitchFamily="34" charset="0"/>
                <a:ea typeface="Source Sans Pro" panose="020B0503030403020204" pitchFamily="34" charset="0"/>
              </a:rPr>
              <a:t>L’épargne brute correspond à l’excédent des recettes réelles de fonctionnement sur les dépenses réelles de fonctionnement.</a:t>
            </a:r>
          </a:p>
          <a:p>
            <a:pPr algn="just"/>
            <a:r>
              <a:rPr lang="fr-FR" sz="2500" dirty="0">
                <a:latin typeface="Source Sans Pro" panose="020B0503030403020204" pitchFamily="34" charset="0"/>
                <a:ea typeface="Source Sans Pro" panose="020B0503030403020204" pitchFamily="34" charset="0"/>
              </a:rPr>
              <a:t> </a:t>
            </a:r>
          </a:p>
          <a:p>
            <a:pPr algn="just"/>
            <a:r>
              <a:rPr lang="fr-FR" sz="2500" dirty="0">
                <a:latin typeface="Source Sans Pro" panose="020B0503030403020204" pitchFamily="34" charset="0"/>
                <a:ea typeface="Source Sans Pro" panose="020B0503030403020204" pitchFamily="34" charset="0"/>
              </a:rPr>
              <a:t>Elle permet de financer en priorité le remboursement du capital de la dette.</a:t>
            </a:r>
          </a:p>
          <a:p>
            <a:pPr algn="just"/>
            <a:endParaRPr lang="fr-FR" sz="2500" dirty="0">
              <a:latin typeface="Source Sans Pro" panose="020B0503030403020204" pitchFamily="34" charset="0"/>
              <a:ea typeface="Source Sans Pro" panose="020B0503030403020204" pitchFamily="34" charset="0"/>
            </a:endParaRPr>
          </a:p>
          <a:p>
            <a:pPr algn="just"/>
            <a:r>
              <a:rPr lang="fr-FR" sz="2500" dirty="0">
                <a:solidFill>
                  <a:srgbClr val="0070C0"/>
                </a:solidFill>
                <a:latin typeface="Source Sans Pro" panose="020B0503030403020204" pitchFamily="34" charset="0"/>
                <a:ea typeface="Source Sans Pro" panose="020B0503030403020204" pitchFamily="34" charset="0"/>
              </a:rPr>
              <a:t>Pour supporter un nouvel emprunt, le montant de l’épargne brute doit être supérieur à l’annuité du capital de la dette (actuelle + nouvelle) à rembourser.</a:t>
            </a:r>
          </a:p>
          <a:p>
            <a:pPr algn="just"/>
            <a:endParaRPr lang="fr-FR" sz="2500" dirty="0">
              <a:latin typeface="Source Sans Pro" panose="020B0503030403020204" pitchFamily="34" charset="0"/>
              <a:ea typeface="Source Sans Pro" panose="020B0503030403020204" pitchFamily="34" charset="0"/>
            </a:endParaRPr>
          </a:p>
          <a:p>
            <a:pPr algn="just"/>
            <a:r>
              <a:rPr lang="fr-FR" sz="2500" dirty="0">
                <a:latin typeface="Source Sans Pro" panose="020B0503030403020204" pitchFamily="34" charset="0"/>
                <a:ea typeface="Source Sans Pro" panose="020B0503030403020204" pitchFamily="34" charset="0"/>
              </a:rPr>
              <a:t> Une fois ce remboursement effectué, il reste </a:t>
            </a:r>
            <a:r>
              <a:rPr lang="fr-FR" sz="2500" dirty="0">
                <a:solidFill>
                  <a:schemeClr val="accent1"/>
                </a:solidFill>
                <a:latin typeface="Source Sans Pro" panose="020B0503030403020204" pitchFamily="34" charset="0"/>
                <a:ea typeface="Source Sans Pro" panose="020B0503030403020204" pitchFamily="34" charset="0"/>
              </a:rPr>
              <a:t>l’épargne nette </a:t>
            </a:r>
            <a:r>
              <a:rPr lang="fr-FR" sz="2500" dirty="0">
                <a:latin typeface="Source Sans Pro" panose="020B0503030403020204" pitchFamily="34" charset="0"/>
                <a:ea typeface="Source Sans Pro" panose="020B0503030403020204" pitchFamily="34" charset="0"/>
              </a:rPr>
              <a:t>pour autofinancer les dépenses d’équipements de la section d’investissement.</a:t>
            </a:r>
          </a:p>
        </p:txBody>
      </p:sp>
    </p:spTree>
    <p:extLst>
      <p:ext uri="{BB962C8B-B14F-4D97-AF65-F5344CB8AC3E}">
        <p14:creationId xmlns:p14="http://schemas.microsoft.com/office/powerpoint/2010/main" val="268959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12689" y="0"/>
            <a:ext cx="7267823"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La marge (ou le coefficient) d’autofinancement courant</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16521" y="64246"/>
            <a:ext cx="1853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7" name="ZoneTexte 6">
            <a:extLst>
              <a:ext uri="{FF2B5EF4-FFF2-40B4-BE49-F238E27FC236}">
                <a16:creationId xmlns:a16="http://schemas.microsoft.com/office/drawing/2014/main" id="{3D6B14ED-ECD6-3E8C-AAEB-828F1B576579}"/>
              </a:ext>
            </a:extLst>
          </p:cNvPr>
          <p:cNvSpPr txBox="1"/>
          <p:nvPr/>
        </p:nvSpPr>
        <p:spPr>
          <a:xfrm>
            <a:off x="179512" y="701931"/>
            <a:ext cx="8784976" cy="1754326"/>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Ce ratio est calculé en divisant la somme des dépenses réelles de fonctionnement et du remboursement de la dette (intérêt et capital) par les recettes réelles de fonctionnement.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Il </a:t>
            </a:r>
            <a:r>
              <a:rPr lang="fr-FR" dirty="0">
                <a:latin typeface="Source Sans Pro" panose="020B0503030403020204" pitchFamily="34" charset="0"/>
                <a:ea typeface="Source Sans Pro" panose="020B0503030403020204" pitchFamily="34" charset="0"/>
              </a:rPr>
              <a:t>mesure l'aptitude de la commune à autofinancer ses investissements, après avoir couvert ses charges et remboursé la dette. </a:t>
            </a:r>
            <a:r>
              <a:rPr lang="fr-FR" b="1" dirty="0">
                <a:solidFill>
                  <a:srgbClr val="0070C0"/>
                </a:solidFill>
                <a:latin typeface="Source Sans Pro" panose="020B0503030403020204" pitchFamily="34" charset="0"/>
                <a:ea typeface="Source Sans Pro" panose="020B0503030403020204" pitchFamily="34" charset="0"/>
              </a:rPr>
              <a:t>Un coefficient supérieur à 100 montre une incapacité à faire face au remboursement de la dette.</a:t>
            </a:r>
            <a:endParaRPr kumimoji="0" lang="fr-FR" sz="1800" b="1" i="0" u="none" strike="noStrike" kern="1200" cap="none" spc="0" normalizeH="0" baseline="0" noProof="0" dirty="0">
              <a:ln>
                <a:noFill/>
              </a:ln>
              <a:solidFill>
                <a:srgbClr val="0070C0"/>
              </a:solidFill>
              <a:effectLst/>
              <a:uLnTx/>
              <a:uFillTx/>
              <a:latin typeface="Source Sans Pro" panose="020B0503030403020204" pitchFamily="34" charset="0"/>
              <a:ea typeface="Source Sans Pro" panose="020B0503030403020204" pitchFamily="34" charset="0"/>
            </a:endParaRPr>
          </a:p>
        </p:txBody>
      </p:sp>
      <p:graphicFrame>
        <p:nvGraphicFramePr>
          <p:cNvPr id="2" name="Graphique 1">
            <a:extLst>
              <a:ext uri="{FF2B5EF4-FFF2-40B4-BE49-F238E27FC236}">
                <a16:creationId xmlns:a16="http://schemas.microsoft.com/office/drawing/2014/main" id="{4DB2FBEF-E3E7-4914-9DC9-C495BA1B2C25}"/>
              </a:ext>
            </a:extLst>
          </p:cNvPr>
          <p:cNvGraphicFramePr>
            <a:graphicFrameLocks/>
          </p:cNvGraphicFramePr>
          <p:nvPr>
            <p:extLst>
              <p:ext uri="{D42A27DB-BD31-4B8C-83A1-F6EECF244321}">
                <p14:modId xmlns:p14="http://schemas.microsoft.com/office/powerpoint/2010/main" val="3817982501"/>
              </p:ext>
            </p:extLst>
          </p:nvPr>
        </p:nvGraphicFramePr>
        <p:xfrm>
          <a:off x="299244" y="2456257"/>
          <a:ext cx="8521228" cy="4256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0378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Prospective d’investissement dans l’hypothèse d’une épargne brute à 1,5 millions</a:t>
            </a:r>
          </a:p>
        </p:txBody>
      </p:sp>
      <p:sp>
        <p:nvSpPr>
          <p:cNvPr id="8" name="ZoneTexte 7">
            <a:extLst>
              <a:ext uri="{FF2B5EF4-FFF2-40B4-BE49-F238E27FC236}">
                <a16:creationId xmlns:a16="http://schemas.microsoft.com/office/drawing/2014/main" id="{3A4B249F-9BB7-2713-C48F-055E19966759}"/>
              </a:ext>
            </a:extLst>
          </p:cNvPr>
          <p:cNvSpPr txBox="1"/>
          <p:nvPr/>
        </p:nvSpPr>
        <p:spPr>
          <a:xfrm>
            <a:off x="46062" y="0"/>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413E1069-A6B3-335D-88A0-2A64A4E0A6EB}"/>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3" name="Tableau 12">
            <a:extLst>
              <a:ext uri="{FF2B5EF4-FFF2-40B4-BE49-F238E27FC236}">
                <a16:creationId xmlns:a16="http://schemas.microsoft.com/office/drawing/2014/main" id="{1E910CA0-AA1C-EFA6-9AFC-9AF605F9CF65}"/>
              </a:ext>
            </a:extLst>
          </p:cNvPr>
          <p:cNvGraphicFramePr>
            <a:graphicFrameLocks noGrp="1"/>
          </p:cNvGraphicFramePr>
          <p:nvPr>
            <p:extLst>
              <p:ext uri="{D42A27DB-BD31-4B8C-83A1-F6EECF244321}">
                <p14:modId xmlns:p14="http://schemas.microsoft.com/office/powerpoint/2010/main" val="2887581496"/>
              </p:ext>
            </p:extLst>
          </p:nvPr>
        </p:nvGraphicFramePr>
        <p:xfrm>
          <a:off x="149184" y="620687"/>
          <a:ext cx="8948754" cy="6237311"/>
        </p:xfrm>
        <a:graphic>
          <a:graphicData uri="http://schemas.openxmlformats.org/drawingml/2006/table">
            <a:tbl>
              <a:tblPr/>
              <a:tblGrid>
                <a:gridCol w="2422655">
                  <a:extLst>
                    <a:ext uri="{9D8B030D-6E8A-4147-A177-3AD203B41FA5}">
                      <a16:colId xmlns:a16="http://schemas.microsoft.com/office/drawing/2014/main" val="3781110378"/>
                    </a:ext>
                  </a:extLst>
                </a:gridCol>
                <a:gridCol w="1263490">
                  <a:extLst>
                    <a:ext uri="{9D8B030D-6E8A-4147-A177-3AD203B41FA5}">
                      <a16:colId xmlns:a16="http://schemas.microsoft.com/office/drawing/2014/main" val="4036825670"/>
                    </a:ext>
                  </a:extLst>
                </a:gridCol>
                <a:gridCol w="1263490">
                  <a:extLst>
                    <a:ext uri="{9D8B030D-6E8A-4147-A177-3AD203B41FA5}">
                      <a16:colId xmlns:a16="http://schemas.microsoft.com/office/drawing/2014/main" val="54531569"/>
                    </a:ext>
                  </a:extLst>
                </a:gridCol>
                <a:gridCol w="1251898">
                  <a:extLst>
                    <a:ext uri="{9D8B030D-6E8A-4147-A177-3AD203B41FA5}">
                      <a16:colId xmlns:a16="http://schemas.microsoft.com/office/drawing/2014/main" val="1628231124"/>
                    </a:ext>
                  </a:extLst>
                </a:gridCol>
                <a:gridCol w="1263490">
                  <a:extLst>
                    <a:ext uri="{9D8B030D-6E8A-4147-A177-3AD203B41FA5}">
                      <a16:colId xmlns:a16="http://schemas.microsoft.com/office/drawing/2014/main" val="2475773422"/>
                    </a:ext>
                  </a:extLst>
                </a:gridCol>
                <a:gridCol w="1483731">
                  <a:extLst>
                    <a:ext uri="{9D8B030D-6E8A-4147-A177-3AD203B41FA5}">
                      <a16:colId xmlns:a16="http://schemas.microsoft.com/office/drawing/2014/main" val="4236008886"/>
                    </a:ext>
                  </a:extLst>
                </a:gridCol>
              </a:tblGrid>
              <a:tr h="313800">
                <a:tc>
                  <a:txBody>
                    <a:bodyPr/>
                    <a:lstStyle/>
                    <a:p>
                      <a:pPr algn="ctr" fontAlgn="ctr"/>
                      <a:endParaRPr lang="fr-FR" sz="1000" b="1" i="0" u="none" strike="noStrike">
                        <a:solidFill>
                          <a:srgbClr val="000000"/>
                        </a:solidFill>
                        <a:effectLst/>
                        <a:latin typeface="Verdana" panose="020B0604030504040204" pitchFamily="34" charset="0"/>
                      </a:endParaRPr>
                    </a:p>
                  </a:txBody>
                  <a:tcPr marL="0" marR="0" marT="0" marB="0" anchor="ctr">
                    <a:lnL>
                      <a:noFill/>
                    </a:lnL>
                    <a:lnR>
                      <a:noFill/>
                    </a:lnR>
                    <a:lnT>
                      <a:noFill/>
                    </a:lnT>
                    <a:lnB>
                      <a:noFill/>
                    </a:lnB>
                  </a:tcPr>
                </a:tc>
                <a:tc>
                  <a:txBody>
                    <a:bodyPr/>
                    <a:lstStyle/>
                    <a:p>
                      <a:pPr algn="ctr" fontAlgn="ctr"/>
                      <a:r>
                        <a:rPr lang="fr-FR" sz="1050" b="1" i="0" u="none" strike="noStrike">
                          <a:solidFill>
                            <a:srgbClr val="000000"/>
                          </a:solidFill>
                          <a:effectLst/>
                          <a:latin typeface="Verdana" panose="020B0604030504040204" pitchFamily="34" charset="0"/>
                        </a:rPr>
                        <a:t>2023</a:t>
                      </a:r>
                    </a:p>
                  </a:txBody>
                  <a:tcPr marL="0" marR="0" marT="0" marB="0" anchor="ctr">
                    <a:lnL>
                      <a:noFill/>
                    </a:lnL>
                    <a:lnR>
                      <a:noFill/>
                    </a:lnR>
                    <a:lnT>
                      <a:noFill/>
                    </a:lnT>
                    <a:lnB>
                      <a:noFill/>
                    </a:lnB>
                  </a:tcPr>
                </a:tc>
                <a:tc>
                  <a:txBody>
                    <a:bodyPr/>
                    <a:lstStyle/>
                    <a:p>
                      <a:pPr algn="ctr" fontAlgn="ctr"/>
                      <a:r>
                        <a:rPr lang="fr-FR" sz="1050" b="1" i="0" u="none" strike="noStrike">
                          <a:solidFill>
                            <a:srgbClr val="000000"/>
                          </a:solidFill>
                          <a:effectLst/>
                          <a:latin typeface="Verdana" panose="020B0604030504040204" pitchFamily="34" charset="0"/>
                        </a:rPr>
                        <a:t>2024</a:t>
                      </a:r>
                    </a:p>
                  </a:txBody>
                  <a:tcPr marL="0" marR="0" marT="0" marB="0" anchor="ctr">
                    <a:lnL>
                      <a:noFill/>
                    </a:lnL>
                    <a:lnR>
                      <a:noFill/>
                    </a:lnR>
                    <a:lnT>
                      <a:noFill/>
                    </a:lnT>
                    <a:lnB>
                      <a:noFill/>
                    </a:lnB>
                  </a:tcPr>
                </a:tc>
                <a:tc>
                  <a:txBody>
                    <a:bodyPr/>
                    <a:lstStyle/>
                    <a:p>
                      <a:pPr algn="ctr" fontAlgn="ctr"/>
                      <a:r>
                        <a:rPr lang="fr-FR" sz="1050" b="1" i="0" u="none" strike="noStrike">
                          <a:solidFill>
                            <a:srgbClr val="000000"/>
                          </a:solidFill>
                          <a:effectLst/>
                          <a:latin typeface="Verdana" panose="020B0604030504040204" pitchFamily="34" charset="0"/>
                        </a:rPr>
                        <a:t>2025</a:t>
                      </a:r>
                    </a:p>
                  </a:txBody>
                  <a:tcPr marL="0" marR="0" marT="0" marB="0" anchor="ctr">
                    <a:lnL>
                      <a:noFill/>
                    </a:lnL>
                    <a:lnR>
                      <a:noFill/>
                    </a:lnR>
                    <a:lnT>
                      <a:noFill/>
                    </a:lnT>
                    <a:lnB>
                      <a:noFill/>
                    </a:lnB>
                  </a:tcPr>
                </a:tc>
                <a:tc>
                  <a:txBody>
                    <a:bodyPr/>
                    <a:lstStyle/>
                    <a:p>
                      <a:pPr algn="ctr" fontAlgn="ctr"/>
                      <a:r>
                        <a:rPr lang="fr-FR" sz="1050" b="1" i="0" u="none" strike="noStrike">
                          <a:solidFill>
                            <a:srgbClr val="000000"/>
                          </a:solidFill>
                          <a:effectLst/>
                          <a:latin typeface="Verdana" panose="020B0604030504040204" pitchFamily="34" charset="0"/>
                        </a:rPr>
                        <a:t>2026</a:t>
                      </a:r>
                    </a:p>
                  </a:txBody>
                  <a:tcPr marL="0" marR="0" marT="0" marB="0" anchor="ctr">
                    <a:lnL>
                      <a:noFill/>
                    </a:lnL>
                    <a:lnR>
                      <a:noFill/>
                    </a:lnR>
                    <a:lnT>
                      <a:noFill/>
                    </a:lnT>
                    <a:lnB>
                      <a:noFill/>
                    </a:lnB>
                  </a:tcPr>
                </a:tc>
                <a:tc>
                  <a:txBody>
                    <a:bodyPr/>
                    <a:lstStyle/>
                    <a:p>
                      <a:pPr algn="ctr" fontAlgn="ctr"/>
                      <a:r>
                        <a:rPr lang="fr-FR" sz="1050" b="1" i="0" u="none" strike="noStrike">
                          <a:solidFill>
                            <a:srgbClr val="000000"/>
                          </a:solidFill>
                          <a:effectLst/>
                          <a:latin typeface="Verdana" panose="020B0604030504040204" pitchFamily="34" charset="0"/>
                        </a:rPr>
                        <a:t>Total 2023 - 2026</a:t>
                      </a:r>
                    </a:p>
                  </a:txBody>
                  <a:tcPr marL="0" marR="0" marT="0" marB="0" anchor="ctr">
                    <a:lnL>
                      <a:noFill/>
                    </a:lnL>
                    <a:lnR>
                      <a:noFill/>
                    </a:lnR>
                    <a:lnT>
                      <a:noFill/>
                    </a:lnT>
                    <a:lnB>
                      <a:noFill/>
                    </a:lnB>
                  </a:tcPr>
                </a:tc>
                <a:extLst>
                  <a:ext uri="{0D108BD9-81ED-4DB2-BD59-A6C34878D82A}">
                    <a16:rowId xmlns:a16="http://schemas.microsoft.com/office/drawing/2014/main" val="1795562582"/>
                  </a:ext>
                </a:extLst>
              </a:tr>
              <a:tr h="448286">
                <a:tc>
                  <a:txBody>
                    <a:bodyPr/>
                    <a:lstStyle/>
                    <a:p>
                      <a:pPr algn="l" fontAlgn="ctr"/>
                      <a:r>
                        <a:rPr lang="fr-FR" sz="1000" b="1" i="0" u="none" strike="noStrike">
                          <a:solidFill>
                            <a:srgbClr val="000000"/>
                          </a:solidFill>
                          <a:effectLst/>
                          <a:latin typeface="Verdana" panose="020B0604030504040204" pitchFamily="34" charset="0"/>
                        </a:rPr>
                        <a:t> épargne brute  (5=3-4)</a:t>
                      </a:r>
                      <a:br>
                        <a:rPr lang="fr-FR" sz="1000" b="1" i="0" u="none" strike="noStrike">
                          <a:solidFill>
                            <a:srgbClr val="000000"/>
                          </a:solidFill>
                          <a:effectLst/>
                          <a:latin typeface="Verdana" panose="020B0604030504040204" pitchFamily="34" charset="0"/>
                        </a:rPr>
                      </a:br>
                      <a:r>
                        <a:rPr lang="fr-FR" sz="1000" b="1" i="0" u="none" strike="noStrike">
                          <a:solidFill>
                            <a:srgbClr val="000000"/>
                          </a:solidFill>
                          <a:effectLst/>
                          <a:latin typeface="Verdana" panose="020B0604030504040204" pitchFamily="34" charset="0"/>
                        </a:rPr>
                        <a:t>hors exceptionnel </a:t>
                      </a:r>
                    </a:p>
                  </a:txBody>
                  <a:tcPr marL="0" marR="0" marT="0" marB="0" anchor="ctr">
                    <a:lnL>
                      <a:noFill/>
                    </a:lnL>
                    <a:lnR>
                      <a:noFill/>
                    </a:lnR>
                    <a:lnT>
                      <a:noFill/>
                    </a:lnT>
                    <a:lnB>
                      <a:noFill/>
                    </a:lnB>
                    <a:solidFill>
                      <a:srgbClr val="FFC000"/>
                    </a:solidFill>
                  </a:tcPr>
                </a:tc>
                <a:tc>
                  <a:txBody>
                    <a:bodyPr/>
                    <a:lstStyle/>
                    <a:p>
                      <a:pPr algn="l" fontAlgn="ctr"/>
                      <a:r>
                        <a:rPr lang="fr-FR" sz="1000" b="1" i="0" u="none" strike="noStrike">
                          <a:solidFill>
                            <a:srgbClr val="000000"/>
                          </a:solidFill>
                          <a:effectLst/>
                          <a:latin typeface="Verdana" panose="020B0604030504040204" pitchFamily="34" charset="0"/>
                        </a:rPr>
                        <a:t>         1 500 000 € </a:t>
                      </a:r>
                    </a:p>
                  </a:txBody>
                  <a:tcPr marL="0" marR="0" marT="0" marB="0" anchor="ctr">
                    <a:lnL>
                      <a:noFill/>
                    </a:lnL>
                    <a:lnR>
                      <a:noFill/>
                    </a:lnR>
                    <a:lnT>
                      <a:noFill/>
                    </a:lnT>
                    <a:lnB>
                      <a:noFill/>
                    </a:lnB>
                    <a:solidFill>
                      <a:srgbClr val="FFC000"/>
                    </a:solidFill>
                  </a:tcPr>
                </a:tc>
                <a:tc>
                  <a:txBody>
                    <a:bodyPr/>
                    <a:lstStyle/>
                    <a:p>
                      <a:pPr algn="l" fontAlgn="ctr"/>
                      <a:r>
                        <a:rPr lang="fr-FR" sz="1000" b="1" i="0" u="none" strike="noStrike">
                          <a:solidFill>
                            <a:srgbClr val="000000"/>
                          </a:solidFill>
                          <a:effectLst/>
                          <a:latin typeface="Verdana" panose="020B0604030504040204" pitchFamily="34" charset="0"/>
                        </a:rPr>
                        <a:t>         1 500 000 € </a:t>
                      </a:r>
                    </a:p>
                  </a:txBody>
                  <a:tcPr marL="0" marR="0" marT="0" marB="0" anchor="ctr">
                    <a:lnL>
                      <a:noFill/>
                    </a:lnL>
                    <a:lnR>
                      <a:noFill/>
                    </a:lnR>
                    <a:lnT>
                      <a:noFill/>
                    </a:lnT>
                    <a:lnB>
                      <a:noFill/>
                    </a:lnB>
                    <a:solidFill>
                      <a:srgbClr val="FFC000"/>
                    </a:solidFill>
                  </a:tcPr>
                </a:tc>
                <a:tc>
                  <a:txBody>
                    <a:bodyPr/>
                    <a:lstStyle/>
                    <a:p>
                      <a:pPr algn="l" fontAlgn="ctr"/>
                      <a:r>
                        <a:rPr lang="fr-FR" sz="1000" b="1" i="0" u="none" strike="noStrike">
                          <a:solidFill>
                            <a:srgbClr val="000000"/>
                          </a:solidFill>
                          <a:effectLst/>
                          <a:latin typeface="Verdana" panose="020B0604030504040204" pitchFamily="34" charset="0"/>
                        </a:rPr>
                        <a:t>        1 500 000 € </a:t>
                      </a:r>
                    </a:p>
                  </a:txBody>
                  <a:tcPr marL="0" marR="0" marT="0" marB="0" anchor="ctr">
                    <a:lnL>
                      <a:noFill/>
                    </a:lnL>
                    <a:lnR>
                      <a:noFill/>
                    </a:lnR>
                    <a:lnT>
                      <a:noFill/>
                    </a:lnT>
                    <a:lnB>
                      <a:noFill/>
                    </a:lnB>
                    <a:solidFill>
                      <a:srgbClr val="FFC000"/>
                    </a:solidFill>
                  </a:tcPr>
                </a:tc>
                <a:tc>
                  <a:txBody>
                    <a:bodyPr/>
                    <a:lstStyle/>
                    <a:p>
                      <a:pPr algn="l" fontAlgn="ctr"/>
                      <a:r>
                        <a:rPr lang="fr-FR" sz="1000" b="1" i="0" u="none" strike="noStrike">
                          <a:solidFill>
                            <a:srgbClr val="000000"/>
                          </a:solidFill>
                          <a:effectLst/>
                          <a:latin typeface="Verdana" panose="020B0604030504040204" pitchFamily="34" charset="0"/>
                        </a:rPr>
                        <a:t>         1 500 000 € </a:t>
                      </a:r>
                    </a:p>
                  </a:txBody>
                  <a:tcPr marL="0" marR="0" marT="0" marB="0" anchor="ctr">
                    <a:lnL>
                      <a:noFill/>
                    </a:lnL>
                    <a:lnR>
                      <a:noFill/>
                    </a:lnR>
                    <a:lnT>
                      <a:noFill/>
                    </a:lnT>
                    <a:lnB>
                      <a:noFill/>
                    </a:lnB>
                    <a:solidFill>
                      <a:srgbClr val="FFC000"/>
                    </a:solidFill>
                  </a:tcPr>
                </a:tc>
                <a:tc>
                  <a:txBody>
                    <a:bodyPr/>
                    <a:lstStyle/>
                    <a:p>
                      <a:pPr algn="l" fontAlgn="ctr"/>
                      <a:r>
                        <a:rPr lang="fr-FR" sz="1000" b="1" i="0" u="none" strike="noStrike">
                          <a:solidFill>
                            <a:srgbClr val="000000"/>
                          </a:solidFill>
                          <a:effectLst/>
                          <a:latin typeface="Verdana" panose="020B0604030504040204" pitchFamily="34" charset="0"/>
                        </a:rPr>
                        <a:t> </a:t>
                      </a:r>
                    </a:p>
                  </a:txBody>
                  <a:tcPr marL="0" marR="0" marT="0" marB="0" anchor="ctr">
                    <a:lnL>
                      <a:noFill/>
                    </a:lnL>
                    <a:lnR>
                      <a:noFill/>
                    </a:lnR>
                    <a:lnT>
                      <a:noFill/>
                    </a:lnT>
                    <a:lnB>
                      <a:noFill/>
                    </a:lnB>
                    <a:solidFill>
                      <a:srgbClr val="FFC000"/>
                    </a:solidFill>
                  </a:tcPr>
                </a:tc>
                <a:extLst>
                  <a:ext uri="{0D108BD9-81ED-4DB2-BD59-A6C34878D82A}">
                    <a16:rowId xmlns:a16="http://schemas.microsoft.com/office/drawing/2014/main" val="3911765898"/>
                  </a:ext>
                </a:extLst>
              </a:tr>
              <a:tr h="313800">
                <a:tc>
                  <a:txBody>
                    <a:bodyPr/>
                    <a:lstStyle/>
                    <a:p>
                      <a:pPr algn="l" fontAlgn="ctr"/>
                      <a:r>
                        <a:rPr lang="fr-FR" sz="1000" b="0" i="1" u="none" strike="noStrike">
                          <a:solidFill>
                            <a:srgbClr val="000000"/>
                          </a:solidFill>
                          <a:effectLst/>
                          <a:latin typeface="Verdana" panose="020B0604030504040204" pitchFamily="34" charset="0"/>
                        </a:rPr>
                        <a:t>Taux d'épargne brute</a:t>
                      </a:r>
                      <a:br>
                        <a:rPr lang="fr-FR" sz="1000" b="0" i="1" u="none" strike="noStrike">
                          <a:solidFill>
                            <a:srgbClr val="000000"/>
                          </a:solidFill>
                          <a:effectLst/>
                          <a:latin typeface="Verdana" panose="020B0604030504040204" pitchFamily="34" charset="0"/>
                        </a:rPr>
                      </a:br>
                      <a:r>
                        <a:rPr lang="fr-FR" sz="1000" b="0" i="1" u="none" strike="noStrike">
                          <a:solidFill>
                            <a:srgbClr val="000000"/>
                          </a:solidFill>
                          <a:effectLst/>
                          <a:latin typeface="Verdana" panose="020B0604030504040204" pitchFamily="34" charset="0"/>
                        </a:rPr>
                        <a:t>hors exceptionnel</a:t>
                      </a:r>
                    </a:p>
                  </a:txBody>
                  <a:tcPr marL="0" marR="0" marT="0" marB="0" anchor="ctr">
                    <a:lnL>
                      <a:noFill/>
                    </a:lnL>
                    <a:lnR>
                      <a:noFill/>
                    </a:lnR>
                    <a:lnT>
                      <a:noFill/>
                    </a:lnT>
                    <a:lnB>
                      <a:noFill/>
                    </a:lnB>
                    <a:solidFill>
                      <a:srgbClr val="E2EFDA"/>
                    </a:solidFill>
                  </a:tcPr>
                </a:tc>
                <a:tc>
                  <a:txBody>
                    <a:bodyPr/>
                    <a:lstStyle/>
                    <a:p>
                      <a:pPr algn="r" fontAlgn="ctr"/>
                      <a:r>
                        <a:rPr lang="fr-FR" sz="1000" b="0" i="1" u="none" strike="noStrike">
                          <a:solidFill>
                            <a:srgbClr val="000000"/>
                          </a:solidFill>
                          <a:effectLst/>
                          <a:latin typeface="Verdana" panose="020B0604030504040204" pitchFamily="34" charset="0"/>
                        </a:rPr>
                        <a:t>8,22%</a:t>
                      </a:r>
                    </a:p>
                  </a:txBody>
                  <a:tcPr marL="0" marR="0" marT="0" marB="0" anchor="ctr">
                    <a:lnL>
                      <a:noFill/>
                    </a:lnL>
                    <a:lnR>
                      <a:noFill/>
                    </a:lnR>
                    <a:lnT>
                      <a:noFill/>
                    </a:lnT>
                    <a:lnB>
                      <a:noFill/>
                    </a:lnB>
                    <a:solidFill>
                      <a:srgbClr val="E2EFDA"/>
                    </a:solidFill>
                  </a:tcPr>
                </a:tc>
                <a:tc>
                  <a:txBody>
                    <a:bodyPr/>
                    <a:lstStyle/>
                    <a:p>
                      <a:pPr algn="r" fontAlgn="ctr"/>
                      <a:r>
                        <a:rPr lang="fr-FR" sz="1000" b="0" i="1" u="none" strike="noStrike">
                          <a:solidFill>
                            <a:srgbClr val="000000"/>
                          </a:solidFill>
                          <a:effectLst/>
                          <a:latin typeface="Verdana" panose="020B0604030504040204" pitchFamily="34" charset="0"/>
                        </a:rPr>
                        <a:t>8,20%</a:t>
                      </a:r>
                    </a:p>
                  </a:txBody>
                  <a:tcPr marL="0" marR="0" marT="0" marB="0" anchor="ctr">
                    <a:lnL>
                      <a:noFill/>
                    </a:lnL>
                    <a:lnR>
                      <a:noFill/>
                    </a:lnR>
                    <a:lnT>
                      <a:noFill/>
                    </a:lnT>
                    <a:lnB>
                      <a:noFill/>
                    </a:lnB>
                    <a:solidFill>
                      <a:srgbClr val="E2EFDA"/>
                    </a:solidFill>
                  </a:tcPr>
                </a:tc>
                <a:tc>
                  <a:txBody>
                    <a:bodyPr/>
                    <a:lstStyle/>
                    <a:p>
                      <a:pPr algn="r" fontAlgn="ctr"/>
                      <a:r>
                        <a:rPr lang="fr-FR" sz="1000" b="0" i="1" u="none" strike="noStrike">
                          <a:solidFill>
                            <a:srgbClr val="000000"/>
                          </a:solidFill>
                          <a:effectLst/>
                          <a:latin typeface="Verdana" panose="020B0604030504040204" pitchFamily="34" charset="0"/>
                        </a:rPr>
                        <a:t>8,09%</a:t>
                      </a:r>
                    </a:p>
                  </a:txBody>
                  <a:tcPr marL="0" marR="0" marT="0" marB="0" anchor="ctr">
                    <a:lnL>
                      <a:noFill/>
                    </a:lnL>
                    <a:lnR>
                      <a:noFill/>
                    </a:lnR>
                    <a:lnT>
                      <a:noFill/>
                    </a:lnT>
                    <a:lnB>
                      <a:noFill/>
                    </a:lnB>
                    <a:solidFill>
                      <a:srgbClr val="E2EFDA"/>
                    </a:solidFill>
                  </a:tcPr>
                </a:tc>
                <a:tc>
                  <a:txBody>
                    <a:bodyPr/>
                    <a:lstStyle/>
                    <a:p>
                      <a:pPr algn="r" fontAlgn="ctr"/>
                      <a:r>
                        <a:rPr lang="fr-FR" sz="1000" b="0" i="1" u="none" strike="noStrike">
                          <a:solidFill>
                            <a:srgbClr val="000000"/>
                          </a:solidFill>
                          <a:effectLst/>
                          <a:latin typeface="Verdana" panose="020B0604030504040204" pitchFamily="34" charset="0"/>
                        </a:rPr>
                        <a:t>7,97%</a:t>
                      </a:r>
                    </a:p>
                  </a:txBody>
                  <a:tcPr marL="0" marR="0" marT="0" marB="0" anchor="ctr">
                    <a:lnL>
                      <a:noFill/>
                    </a:lnL>
                    <a:lnR>
                      <a:noFill/>
                    </a:lnR>
                    <a:lnT>
                      <a:noFill/>
                    </a:lnT>
                    <a:lnB>
                      <a:noFill/>
                    </a:lnB>
                    <a:solidFill>
                      <a:srgbClr val="E2EFDA"/>
                    </a:solidFill>
                  </a:tcPr>
                </a:tc>
                <a:tc>
                  <a:txBody>
                    <a:bodyPr/>
                    <a:lstStyle/>
                    <a:p>
                      <a:pPr algn="ctr" fontAlgn="ctr"/>
                      <a:endParaRPr lang="fr-FR" sz="700" b="0" i="1" u="none" strike="noStrike">
                        <a:solidFill>
                          <a:srgbClr val="7030A0"/>
                        </a:solidFill>
                        <a:effectLst/>
                        <a:latin typeface="Verdan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499757935"/>
                  </a:ext>
                </a:extLst>
              </a:tr>
              <a:tr h="248426">
                <a:tc>
                  <a:txBody>
                    <a:bodyPr/>
                    <a:lstStyle/>
                    <a:p>
                      <a:pPr algn="l" fontAlgn="ctr"/>
                      <a:r>
                        <a:rPr lang="fr-FR" sz="1000" b="1" i="0" u="none" strike="noStrike">
                          <a:solidFill>
                            <a:srgbClr val="000000"/>
                          </a:solidFill>
                          <a:effectLst/>
                          <a:latin typeface="Verdana" panose="020B0604030504040204" pitchFamily="34" charset="0"/>
                        </a:rPr>
                        <a:t> remboursement de capital (6) </a:t>
                      </a:r>
                    </a:p>
                  </a:txBody>
                  <a:tcPr marL="0" marR="0" marT="0" marB="0" anchor="ctr">
                    <a:lnL>
                      <a:noFill/>
                    </a:lnL>
                    <a:lnR>
                      <a:noFill/>
                    </a:lnR>
                    <a:lnT>
                      <a:noFill/>
                    </a:lnT>
                    <a:lnB>
                      <a:noFill/>
                    </a:lnB>
                    <a:solidFill>
                      <a:srgbClr val="C0C0C0"/>
                    </a:solidFill>
                  </a:tcPr>
                </a:tc>
                <a:tc>
                  <a:txBody>
                    <a:bodyPr/>
                    <a:lstStyle/>
                    <a:p>
                      <a:pPr algn="l" fontAlgn="ctr"/>
                      <a:r>
                        <a:rPr lang="fr-FR" sz="1000" b="1" i="0" u="none" strike="noStrike">
                          <a:solidFill>
                            <a:srgbClr val="000000"/>
                          </a:solidFill>
                          <a:effectLst/>
                          <a:latin typeface="Verdana" panose="020B0604030504040204" pitchFamily="34" charset="0"/>
                        </a:rPr>
                        <a:t>            924 536 € </a:t>
                      </a:r>
                    </a:p>
                  </a:txBody>
                  <a:tcPr marL="0" marR="0" marT="0" marB="0" anchor="ctr">
                    <a:lnL>
                      <a:noFill/>
                    </a:lnL>
                    <a:lnR>
                      <a:noFill/>
                    </a:lnR>
                    <a:lnT>
                      <a:noFill/>
                    </a:lnT>
                    <a:lnB>
                      <a:noFill/>
                    </a:lnB>
                    <a:solidFill>
                      <a:srgbClr val="C0C0C0"/>
                    </a:solidFill>
                  </a:tcPr>
                </a:tc>
                <a:tc>
                  <a:txBody>
                    <a:bodyPr/>
                    <a:lstStyle/>
                    <a:p>
                      <a:pPr algn="l" fontAlgn="ctr"/>
                      <a:r>
                        <a:rPr lang="fr-FR" sz="1000" b="1" i="0" u="none" strike="noStrike">
                          <a:solidFill>
                            <a:srgbClr val="000000"/>
                          </a:solidFill>
                          <a:effectLst/>
                          <a:latin typeface="Verdana" panose="020B0604030504040204" pitchFamily="34" charset="0"/>
                        </a:rPr>
                        <a:t>            941 608 € </a:t>
                      </a:r>
                    </a:p>
                  </a:txBody>
                  <a:tcPr marL="0" marR="0" marT="0" marB="0" anchor="ctr">
                    <a:lnL>
                      <a:noFill/>
                    </a:lnL>
                    <a:lnR>
                      <a:noFill/>
                    </a:lnR>
                    <a:lnT>
                      <a:noFill/>
                    </a:lnT>
                    <a:lnB>
                      <a:noFill/>
                    </a:lnB>
                    <a:solidFill>
                      <a:srgbClr val="C0C0C0"/>
                    </a:solidFill>
                  </a:tcPr>
                </a:tc>
                <a:tc>
                  <a:txBody>
                    <a:bodyPr/>
                    <a:lstStyle/>
                    <a:p>
                      <a:pPr algn="l" fontAlgn="ctr"/>
                      <a:r>
                        <a:rPr lang="fr-FR" sz="1000" b="1" i="0" u="none" strike="noStrike">
                          <a:solidFill>
                            <a:srgbClr val="000000"/>
                          </a:solidFill>
                          <a:effectLst/>
                          <a:latin typeface="Verdana" panose="020B0604030504040204" pitchFamily="34" charset="0"/>
                        </a:rPr>
                        <a:t>           987 552 € </a:t>
                      </a:r>
                    </a:p>
                  </a:txBody>
                  <a:tcPr marL="0" marR="0" marT="0" marB="0" anchor="ctr">
                    <a:lnL>
                      <a:noFill/>
                    </a:lnL>
                    <a:lnR>
                      <a:noFill/>
                    </a:lnR>
                    <a:lnT>
                      <a:noFill/>
                    </a:lnT>
                    <a:lnB>
                      <a:noFill/>
                    </a:lnB>
                    <a:solidFill>
                      <a:srgbClr val="C0C0C0"/>
                    </a:solidFill>
                  </a:tcPr>
                </a:tc>
                <a:tc>
                  <a:txBody>
                    <a:bodyPr/>
                    <a:lstStyle/>
                    <a:p>
                      <a:pPr algn="l" fontAlgn="ctr"/>
                      <a:r>
                        <a:rPr lang="fr-FR" sz="1000" b="1" i="0" u="none" strike="noStrike">
                          <a:solidFill>
                            <a:srgbClr val="000000"/>
                          </a:solidFill>
                          <a:effectLst/>
                          <a:latin typeface="Verdana" panose="020B0604030504040204" pitchFamily="34" charset="0"/>
                        </a:rPr>
                        <a:t>            938 159 € </a:t>
                      </a:r>
                    </a:p>
                  </a:txBody>
                  <a:tcPr marL="0" marR="0" marT="0" marB="0" anchor="ctr">
                    <a:lnL>
                      <a:noFill/>
                    </a:lnL>
                    <a:lnR>
                      <a:noFill/>
                    </a:lnR>
                    <a:lnT>
                      <a:noFill/>
                    </a:lnT>
                    <a:lnB>
                      <a:noFill/>
                    </a:lnB>
                    <a:solidFill>
                      <a:srgbClr val="C0C0C0"/>
                    </a:solidFill>
                  </a:tcPr>
                </a:tc>
                <a:tc>
                  <a:txBody>
                    <a:bodyPr/>
                    <a:lstStyle/>
                    <a:p>
                      <a:pPr algn="l" fontAlgn="ctr"/>
                      <a:r>
                        <a:rPr lang="fr-FR" sz="1000" b="1" i="0" u="none" strike="noStrike">
                          <a:solidFill>
                            <a:srgbClr val="7030A0"/>
                          </a:solidFill>
                          <a:effectLst/>
                          <a:latin typeface="Verdana" panose="020B0604030504040204" pitchFamily="34" charset="0"/>
                        </a:rPr>
                        <a:t>               3 791 855   </a:t>
                      </a:r>
                    </a:p>
                  </a:txBody>
                  <a:tcPr marL="0" marR="0" marT="0" marB="0" anchor="ctr">
                    <a:lnL>
                      <a:noFill/>
                    </a:lnL>
                    <a:lnR>
                      <a:noFill/>
                    </a:lnR>
                    <a:lnT>
                      <a:noFill/>
                    </a:lnT>
                    <a:lnB>
                      <a:noFill/>
                    </a:lnB>
                    <a:solidFill>
                      <a:srgbClr val="C0C0C0"/>
                    </a:solidFill>
                  </a:tcPr>
                </a:tc>
                <a:extLst>
                  <a:ext uri="{0D108BD9-81ED-4DB2-BD59-A6C34878D82A}">
                    <a16:rowId xmlns:a16="http://schemas.microsoft.com/office/drawing/2014/main" val="76169393"/>
                  </a:ext>
                </a:extLst>
              </a:tr>
              <a:tr h="318738">
                <a:tc>
                  <a:txBody>
                    <a:bodyPr/>
                    <a:lstStyle/>
                    <a:p>
                      <a:pPr algn="r" fontAlgn="ctr"/>
                      <a:r>
                        <a:rPr lang="fr-FR" sz="1000" b="0" i="0" u="none" strike="noStrike">
                          <a:solidFill>
                            <a:srgbClr val="000000"/>
                          </a:solidFill>
                          <a:effectLst/>
                          <a:latin typeface="Verdana" panose="020B0604030504040204" pitchFamily="34" charset="0"/>
                        </a:rPr>
                        <a:t> capital sur dette ancienne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924 536 €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834 075 €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769 260 €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605 785 € </a:t>
                      </a:r>
                    </a:p>
                  </a:txBody>
                  <a:tcPr marL="0" marR="0" marT="0" marB="0" anchor="ctr">
                    <a:lnL>
                      <a:noFill/>
                    </a:lnL>
                    <a:lnR>
                      <a:noFill/>
                    </a:lnR>
                    <a:lnT>
                      <a:noFill/>
                    </a:lnT>
                    <a:lnB>
                      <a:noFill/>
                    </a:lnB>
                  </a:tcPr>
                </a:tc>
                <a:tc>
                  <a:txBody>
                    <a:bodyPr/>
                    <a:lstStyle/>
                    <a:p>
                      <a:pPr algn="r" fontAlgn="ctr"/>
                      <a:r>
                        <a:rPr lang="fr-FR" sz="1050" b="0" i="1" u="none" strike="noStrike">
                          <a:solidFill>
                            <a:srgbClr val="7030A0"/>
                          </a:solidFill>
                          <a:effectLst/>
                          <a:latin typeface="Calibri" panose="020F0502020204030204" pitchFamily="34" charset="0"/>
                        </a:rPr>
                        <a:t>3 133 655 €</a:t>
                      </a:r>
                    </a:p>
                  </a:txBody>
                  <a:tcPr marL="0" marR="0" marT="0" marB="0" anchor="ctr">
                    <a:lnL>
                      <a:noFill/>
                    </a:lnL>
                    <a:lnR>
                      <a:noFill/>
                    </a:lnR>
                    <a:lnT>
                      <a:noFill/>
                    </a:lnT>
                    <a:lnB>
                      <a:noFill/>
                    </a:lnB>
                  </a:tcPr>
                </a:tc>
                <a:extLst>
                  <a:ext uri="{0D108BD9-81ED-4DB2-BD59-A6C34878D82A}">
                    <a16:rowId xmlns:a16="http://schemas.microsoft.com/office/drawing/2014/main" val="1448382485"/>
                  </a:ext>
                </a:extLst>
              </a:tr>
              <a:tr h="318738">
                <a:tc>
                  <a:txBody>
                    <a:bodyPr/>
                    <a:lstStyle/>
                    <a:p>
                      <a:pPr algn="r" fontAlgn="ctr"/>
                      <a:r>
                        <a:rPr lang="fr-FR" sz="1000" b="0" i="0" u="none" strike="noStrike">
                          <a:solidFill>
                            <a:srgbClr val="000000"/>
                          </a:solidFill>
                          <a:effectLst/>
                          <a:latin typeface="Verdana" panose="020B0604030504040204" pitchFamily="34" charset="0"/>
                        </a:rPr>
                        <a:t> capital sur dette nouvelle </a:t>
                      </a:r>
                    </a:p>
                  </a:txBody>
                  <a:tcPr marL="0" marR="0" marT="0" marB="0" anchor="ctr">
                    <a:lnL>
                      <a:noFill/>
                    </a:lnL>
                    <a:lnR>
                      <a:noFill/>
                    </a:lnR>
                    <a:lnT>
                      <a:noFill/>
                    </a:lnT>
                    <a:lnB>
                      <a:noFill/>
                    </a:lnB>
                  </a:tcPr>
                </a:tc>
                <a:tc>
                  <a:txBody>
                    <a:bodyPr/>
                    <a:lstStyle/>
                    <a:p>
                      <a:pPr algn="l" fontAlgn="ctr"/>
                      <a:endParaRPr lang="fr-FR" sz="1050" b="0" i="1" u="none" strike="noStrike">
                        <a:solidFill>
                          <a:srgbClr val="0070C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107 533 €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218 292 € </a:t>
                      </a:r>
                    </a:p>
                  </a:txBody>
                  <a:tcPr marL="0" marR="0" marT="0" marB="0" anchor="ctr">
                    <a:lnL>
                      <a:noFill/>
                    </a:lnL>
                    <a:lnR>
                      <a:noFill/>
                    </a:lnR>
                    <a:lnT>
                      <a:noFill/>
                    </a:lnT>
                    <a:lnB>
                      <a:noFill/>
                    </a:lnB>
                  </a:tcPr>
                </a:tc>
                <a:tc>
                  <a:txBody>
                    <a:bodyPr/>
                    <a:lstStyle/>
                    <a:p>
                      <a:pPr algn="l" fontAlgn="ctr"/>
                      <a:r>
                        <a:rPr lang="fr-FR" sz="1050" b="0" i="1" u="none" strike="noStrike">
                          <a:solidFill>
                            <a:srgbClr val="0070C0"/>
                          </a:solidFill>
                          <a:effectLst/>
                          <a:latin typeface="Calibri" panose="020F0502020204030204" pitchFamily="34" charset="0"/>
                        </a:rPr>
                        <a:t>                        332 374 € </a:t>
                      </a:r>
                    </a:p>
                  </a:txBody>
                  <a:tcPr marL="0" marR="0" marT="0" marB="0" anchor="ctr">
                    <a:lnL>
                      <a:noFill/>
                    </a:lnL>
                    <a:lnR>
                      <a:noFill/>
                    </a:lnR>
                    <a:lnT>
                      <a:noFill/>
                    </a:lnT>
                    <a:lnB>
                      <a:noFill/>
                    </a:lnB>
                  </a:tcPr>
                </a:tc>
                <a:tc>
                  <a:txBody>
                    <a:bodyPr/>
                    <a:lstStyle/>
                    <a:p>
                      <a:pPr algn="r" fontAlgn="ctr"/>
                      <a:r>
                        <a:rPr lang="fr-FR" sz="1050" b="0" i="1" u="none" strike="noStrike">
                          <a:solidFill>
                            <a:srgbClr val="7030A0"/>
                          </a:solidFill>
                          <a:effectLst/>
                          <a:latin typeface="Calibri" panose="020F0502020204030204" pitchFamily="34" charset="0"/>
                        </a:rPr>
                        <a:t>658 200 €</a:t>
                      </a:r>
                    </a:p>
                  </a:txBody>
                  <a:tcPr marL="0" marR="0" marT="0" marB="0" anchor="ctr">
                    <a:lnL>
                      <a:noFill/>
                    </a:lnL>
                    <a:lnR>
                      <a:noFill/>
                    </a:lnR>
                    <a:lnT>
                      <a:noFill/>
                    </a:lnT>
                    <a:lnB>
                      <a:noFill/>
                    </a:lnB>
                  </a:tcPr>
                </a:tc>
                <a:extLst>
                  <a:ext uri="{0D108BD9-81ED-4DB2-BD59-A6C34878D82A}">
                    <a16:rowId xmlns:a16="http://schemas.microsoft.com/office/drawing/2014/main" val="4027701533"/>
                  </a:ext>
                </a:extLst>
              </a:tr>
              <a:tr h="313800">
                <a:tc>
                  <a:txBody>
                    <a:bodyPr/>
                    <a:lstStyle/>
                    <a:p>
                      <a:pPr algn="l" fontAlgn="ctr"/>
                      <a:r>
                        <a:rPr lang="fr-FR" sz="1000" b="1" i="0" u="none" strike="noStrike">
                          <a:solidFill>
                            <a:srgbClr val="000000"/>
                          </a:solidFill>
                          <a:effectLst/>
                          <a:latin typeface="Verdana" panose="020B0604030504040204" pitchFamily="34" charset="0"/>
                        </a:rPr>
                        <a:t> épargne nette (5-6)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fr-FR" sz="1000" b="1" i="0" u="none" strike="noStrike">
                          <a:solidFill>
                            <a:srgbClr val="000000"/>
                          </a:solidFill>
                          <a:effectLst/>
                          <a:latin typeface="Verdana" panose="020B0604030504040204" pitchFamily="34" charset="0"/>
                        </a:rPr>
                        <a:t>            575 464 €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000" b="1" i="0" u="none" strike="noStrike">
                          <a:solidFill>
                            <a:srgbClr val="000000"/>
                          </a:solidFill>
                          <a:effectLst/>
                          <a:latin typeface="Verdana" panose="020B0604030504040204" pitchFamily="34" charset="0"/>
                        </a:rPr>
                        <a:t>            558 392 €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000" b="1" i="0" u="none" strike="noStrike">
                          <a:solidFill>
                            <a:srgbClr val="000000"/>
                          </a:solidFill>
                          <a:effectLst/>
                          <a:latin typeface="Verdana" panose="020B0604030504040204" pitchFamily="34" charset="0"/>
                        </a:rPr>
                        <a:t>           512 448 €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000" b="1" i="0" u="none" strike="noStrike">
                          <a:solidFill>
                            <a:srgbClr val="000000"/>
                          </a:solidFill>
                          <a:effectLst/>
                          <a:latin typeface="Verdana" panose="020B0604030504040204" pitchFamily="34" charset="0"/>
                        </a:rPr>
                        <a:t>            561 841 €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fr-FR" sz="1000" b="1" i="0" u="none" strike="noStrike">
                          <a:solidFill>
                            <a:srgbClr val="000000"/>
                          </a:solidFill>
                          <a:effectLst/>
                          <a:latin typeface="Verdana" panose="020B060403050404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61004213"/>
                  </a:ext>
                </a:extLst>
              </a:tr>
              <a:tr h="311932">
                <a:tc>
                  <a:txBody>
                    <a:bodyPr/>
                    <a:lstStyle/>
                    <a:p>
                      <a:pPr algn="l" fontAlgn="ctr"/>
                      <a:r>
                        <a:rPr lang="fr-FR" sz="1000" b="1" i="0" u="none" strike="noStrike">
                          <a:solidFill>
                            <a:srgbClr val="000000"/>
                          </a:solidFill>
                          <a:effectLst/>
                          <a:latin typeface="Verdana" panose="020B0604030504040204" pitchFamily="34" charset="0"/>
                        </a:rPr>
                        <a:t> Report d'excédent N-1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fr-FR" sz="1000" b="0" i="0" u="none" strike="noStrike">
                          <a:solidFill>
                            <a:srgbClr val="000000"/>
                          </a:solidFill>
                          <a:effectLst/>
                          <a:latin typeface="Verdana" panose="020B0604030504040204" pitchFamily="34" charset="0"/>
                        </a:rPr>
                        <a:t>             750 000 €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fr-FR" sz="1000" b="0" i="0" u="none" strike="noStrike">
                          <a:solidFill>
                            <a:srgbClr val="000000"/>
                          </a:solidFill>
                          <a:effectLst/>
                          <a:latin typeface="Verdana" panose="020B0604030504040204" pitchFamily="34" charset="0"/>
                        </a:rPr>
                        <a:t>             750 000 €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fr-FR" sz="1000" b="0" i="0" u="none" strike="noStrike">
                          <a:solidFill>
                            <a:srgbClr val="000000"/>
                          </a:solidFill>
                          <a:effectLst/>
                          <a:latin typeface="Verdana" panose="020B0604030504040204" pitchFamily="34" charset="0"/>
                        </a:rPr>
                        <a:t>             750 000 €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fr-FR" sz="1000" b="0" i="0" u="none" strike="noStrike">
                          <a:solidFill>
                            <a:srgbClr val="000000"/>
                          </a:solidFill>
                          <a:effectLst/>
                          <a:latin typeface="Verdana" panose="020B0604030504040204" pitchFamily="34" charset="0"/>
                        </a:rPr>
                        <a:t>             750 000 €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tc>
                  <a:txBody>
                    <a:bodyPr/>
                    <a:lstStyle/>
                    <a:p>
                      <a:pPr algn="ctr" fontAlgn="ctr"/>
                      <a:r>
                        <a:rPr lang="fr-FR" sz="1000" b="0" i="0" u="none" strike="noStrike">
                          <a:solidFill>
                            <a:srgbClr val="7030A0"/>
                          </a:solidFill>
                          <a:effectLst/>
                          <a:latin typeface="Verdana" panose="020B0604030504040204" pitchFamily="34" charset="0"/>
                        </a:rPr>
                        <a:t>               3 000 000 €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CFF"/>
                    </a:solidFill>
                  </a:tcPr>
                </a:tc>
                <a:extLst>
                  <a:ext uri="{0D108BD9-81ED-4DB2-BD59-A6C34878D82A}">
                    <a16:rowId xmlns:a16="http://schemas.microsoft.com/office/drawing/2014/main" val="330276533"/>
                  </a:ext>
                </a:extLst>
              </a:tr>
              <a:tr h="311932">
                <a:tc>
                  <a:txBody>
                    <a:bodyPr/>
                    <a:lstStyle/>
                    <a:p>
                      <a:pPr algn="l" fontAlgn="ctr"/>
                      <a:r>
                        <a:rPr lang="fr-FR" sz="1000" b="1" i="0" u="none" strike="noStrike">
                          <a:solidFill>
                            <a:srgbClr val="000000"/>
                          </a:solidFill>
                          <a:effectLst/>
                          <a:latin typeface="Verdana" panose="020B0604030504040204" pitchFamily="34" charset="0"/>
                        </a:rPr>
                        <a:t>  FCTVA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319 845 €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290 515 €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290 515 €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290 515 €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7030A0"/>
                          </a:solidFill>
                          <a:effectLst/>
                          <a:latin typeface="Verdana" panose="020B0604030504040204" pitchFamily="34" charset="0"/>
                        </a:rPr>
                        <a:t>               1 191 390 €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3246860"/>
                  </a:ext>
                </a:extLst>
              </a:tr>
              <a:tr h="311932">
                <a:tc>
                  <a:txBody>
                    <a:bodyPr/>
                    <a:lstStyle/>
                    <a:p>
                      <a:pPr algn="l" fontAlgn="ctr"/>
                      <a:r>
                        <a:rPr lang="fr-FR" sz="1000" b="1" i="0" u="none" strike="noStrike" dirty="0">
                          <a:solidFill>
                            <a:srgbClr val="000000"/>
                          </a:solidFill>
                          <a:effectLst/>
                          <a:latin typeface="Verdana" panose="020B0604030504040204" pitchFamily="34" charset="0"/>
                        </a:rPr>
                        <a:t> TAM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Verdana" panose="020B0604030504040204" pitchFamily="34" charset="0"/>
                        </a:rPr>
                        <a:t>             100 000 €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100 000 €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100 000 €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100 000 €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7030A0"/>
                          </a:solidFill>
                          <a:effectLst/>
                          <a:latin typeface="Verdana" panose="020B0604030504040204" pitchFamily="34" charset="0"/>
                        </a:rPr>
                        <a:t>                  400 000 €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634375"/>
                  </a:ext>
                </a:extLst>
              </a:tr>
              <a:tr h="311932">
                <a:tc>
                  <a:txBody>
                    <a:bodyPr/>
                    <a:lstStyle/>
                    <a:p>
                      <a:pPr algn="l" fontAlgn="ctr"/>
                      <a:r>
                        <a:rPr lang="fr-FR" sz="1000" b="1" i="0" u="none" strike="noStrike" dirty="0">
                          <a:solidFill>
                            <a:srgbClr val="000000"/>
                          </a:solidFill>
                          <a:effectLst/>
                          <a:latin typeface="Verdana" panose="020B0604030504040204" pitchFamily="34" charset="0"/>
                        </a:rPr>
                        <a:t> Subventions </a:t>
                      </a:r>
                      <a:r>
                        <a:rPr lang="fr-FR" sz="1000" b="0" i="0" u="none" strike="noStrike" dirty="0">
                          <a:solidFill>
                            <a:srgbClr val="000000"/>
                          </a:solidFill>
                          <a:effectLst/>
                          <a:latin typeface="Verdana" panose="020B0604030504040204" pitchFamily="34" charset="0"/>
                        </a:rPr>
                        <a:t>+ cession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Verdana" panose="020B0604030504040204" pitchFamily="34" charset="0"/>
                        </a:rPr>
                        <a:t>             575 000 </a:t>
                      </a:r>
                      <a:r>
                        <a:rPr lang="fr-FR" sz="1000" b="0" i="0" u="none" strike="sngStrike" dirty="0">
                          <a:solidFill>
                            <a:srgbClr val="000000"/>
                          </a:solidFill>
                          <a:effectLst/>
                          <a:latin typeface="Verdana" panose="020B0604030504040204" pitchFamily="34" charset="0"/>
                        </a:rPr>
                        <a:t>€</a:t>
                      </a:r>
                      <a:r>
                        <a:rPr lang="fr-FR" sz="1000" b="0" i="0" u="none" strike="noStrike" dirty="0">
                          <a:solidFill>
                            <a:srgbClr val="000000"/>
                          </a:solidFill>
                          <a:effectLst/>
                          <a:highlight>
                            <a:srgbClr val="FFFF00"/>
                          </a:highligh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350 000 €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350 000 €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000000"/>
                          </a:solidFill>
                          <a:effectLst/>
                          <a:latin typeface="Verdana" panose="020B0604030504040204" pitchFamily="34" charset="0"/>
                        </a:rPr>
                        <a:t>             350 000 €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7030A0"/>
                          </a:solidFill>
                          <a:effectLst/>
                          <a:latin typeface="Verdana" panose="020B0604030504040204" pitchFamily="34" charset="0"/>
                        </a:rPr>
                        <a:t>               1 400 000 €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2188996"/>
                  </a:ext>
                </a:extLst>
              </a:tr>
              <a:tr h="311932">
                <a:tc>
                  <a:txBody>
                    <a:bodyPr/>
                    <a:lstStyle/>
                    <a:p>
                      <a:pPr algn="l" fontAlgn="ctr"/>
                      <a:r>
                        <a:rPr lang="fr-FR" sz="1000" b="0" i="1" u="none" strike="noStrike">
                          <a:solidFill>
                            <a:srgbClr val="000000"/>
                          </a:solidFill>
                          <a:effectLst/>
                          <a:latin typeface="Verdana" panose="020B0604030504040204" pitchFamily="34" charset="0"/>
                        </a:rPr>
                        <a:t> Ressources dispo avant emprunt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000" b="0" i="1" u="none" strike="noStrike" dirty="0">
                          <a:solidFill>
                            <a:srgbClr val="000000"/>
                          </a:solidFill>
                          <a:effectLst/>
                          <a:latin typeface="Verdana" panose="020B0604030504040204" pitchFamily="34" charset="0"/>
                        </a:rPr>
                        <a:t>         2 320 309 €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000" b="0" i="1" u="none" strike="noStrike">
                          <a:solidFill>
                            <a:srgbClr val="000000"/>
                          </a:solidFill>
                          <a:effectLst/>
                          <a:latin typeface="Verdana" panose="020B0604030504040204" pitchFamily="34" charset="0"/>
                        </a:rPr>
                        <a:t>         2 048 907 €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000" b="0" i="1" u="none" strike="noStrike">
                          <a:solidFill>
                            <a:srgbClr val="000000"/>
                          </a:solidFill>
                          <a:effectLst/>
                          <a:latin typeface="Verdana" panose="020B0604030504040204" pitchFamily="34" charset="0"/>
                        </a:rPr>
                        <a:t>         2 002 963 €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000" b="0" i="1" u="none" strike="noStrike">
                          <a:solidFill>
                            <a:srgbClr val="000000"/>
                          </a:solidFill>
                          <a:effectLst/>
                          <a:latin typeface="Verdana" panose="020B0604030504040204" pitchFamily="34" charset="0"/>
                        </a:rPr>
                        <a:t>         2 052 356 €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fr-FR" sz="1000" b="0" i="1" u="none" strike="noStrike">
                          <a:solidFill>
                            <a:srgbClr val="7030A0"/>
                          </a:solidFill>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196964029"/>
                  </a:ext>
                </a:extLst>
              </a:tr>
              <a:tr h="311932">
                <a:tc>
                  <a:txBody>
                    <a:bodyPr/>
                    <a:lstStyle/>
                    <a:p>
                      <a:pPr algn="l" fontAlgn="ctr"/>
                      <a:r>
                        <a:rPr lang="fr-FR" sz="1000" b="1" i="0" u="none" strike="noStrike" dirty="0">
                          <a:solidFill>
                            <a:srgbClr val="FF0000"/>
                          </a:solidFill>
                          <a:effectLst/>
                          <a:latin typeface="Verdana" panose="020B0604030504040204" pitchFamily="34" charset="0"/>
                        </a:rPr>
                        <a:t> Emprunts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FF0000"/>
                          </a:solidFill>
                          <a:effectLst/>
                          <a:latin typeface="Verdana" panose="020B0604030504040204" pitchFamily="34" charset="0"/>
                        </a:rPr>
                        <a:t>          2 000 000 €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FF0000"/>
                          </a:solidFill>
                          <a:effectLst/>
                          <a:latin typeface="Verdana" panose="020B0604030504040204" pitchFamily="34" charset="0"/>
                        </a:rPr>
                        <a:t>          2 000 000 €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FF0000"/>
                          </a:solidFill>
                          <a:effectLst/>
                          <a:latin typeface="Verdana" panose="020B0604030504040204" pitchFamily="34" charset="0"/>
                        </a:rPr>
                        <a:t>          2 000 000 €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FF0000"/>
                          </a:solidFill>
                          <a:effectLst/>
                          <a:latin typeface="Verdana" panose="020B0604030504040204" pitchFamily="34" charset="0"/>
                        </a:rPr>
                        <a:t>          2 000 000 €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000" b="0" i="0" u="none" strike="noStrike">
                          <a:solidFill>
                            <a:srgbClr val="FF0000"/>
                          </a:solidFill>
                          <a:effectLst/>
                          <a:latin typeface="Verdana" panose="020B0604030504040204" pitchFamily="34" charset="0"/>
                        </a:rPr>
                        <a:t>               8 000 000 €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6350641"/>
                  </a:ext>
                </a:extLst>
              </a:tr>
              <a:tr h="311932">
                <a:tc>
                  <a:txBody>
                    <a:bodyPr/>
                    <a:lstStyle/>
                    <a:p>
                      <a:pPr algn="l" fontAlgn="ctr"/>
                      <a:r>
                        <a:rPr lang="fr-FR" sz="1000" b="1" i="0" u="none" strike="noStrike">
                          <a:solidFill>
                            <a:srgbClr val="000000"/>
                          </a:solidFill>
                          <a:effectLst/>
                          <a:latin typeface="Verdana" panose="020B0604030504040204" pitchFamily="34" charset="0"/>
                        </a:rPr>
                        <a:t> Total des ressources = capacité d'investissement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fr-FR" sz="1000" b="1" i="0" u="none" strike="noStrike">
                          <a:solidFill>
                            <a:srgbClr val="000000"/>
                          </a:solidFill>
                          <a:effectLst/>
                          <a:latin typeface="Verdana" panose="020B0604030504040204" pitchFamily="34" charset="0"/>
                        </a:rPr>
                        <a:t>         4 320 309 €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fr-FR" sz="1000" b="1" i="0" u="none" strike="noStrike">
                          <a:solidFill>
                            <a:srgbClr val="000000"/>
                          </a:solidFill>
                          <a:effectLst/>
                          <a:latin typeface="Verdana" panose="020B0604030504040204" pitchFamily="34" charset="0"/>
                        </a:rPr>
                        <a:t>         4 048 907 €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fr-FR" sz="1000" b="1" i="0" u="none" strike="noStrike">
                          <a:solidFill>
                            <a:srgbClr val="000000"/>
                          </a:solidFill>
                          <a:effectLst/>
                          <a:latin typeface="Verdana" panose="020B0604030504040204" pitchFamily="34" charset="0"/>
                        </a:rPr>
                        <a:t>        4 002 963 €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fr-FR" sz="1000" b="1" i="0" u="none" strike="noStrike">
                          <a:solidFill>
                            <a:srgbClr val="000000"/>
                          </a:solidFill>
                          <a:effectLst/>
                          <a:latin typeface="Verdana" panose="020B0604030504040204" pitchFamily="34" charset="0"/>
                        </a:rPr>
                        <a:t>         4 052 356 €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fr-FR" sz="1000" b="1" i="0" u="none" strike="noStrike">
                          <a:solidFill>
                            <a:srgbClr val="7030A0"/>
                          </a:solidFill>
                          <a:effectLst/>
                          <a:latin typeface="Verdana" panose="020B0604030504040204" pitchFamily="34" charset="0"/>
                        </a:rPr>
                        <a:t>            16 424 535 €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2345416473"/>
                  </a:ext>
                </a:extLst>
              </a:tr>
              <a:tr h="216671">
                <a:tc>
                  <a:txBody>
                    <a:bodyPr/>
                    <a:lstStyle/>
                    <a:p>
                      <a:pPr algn="l" fontAlgn="ctr"/>
                      <a:r>
                        <a:rPr lang="fr-FR" sz="1000" b="1" i="0" u="none" strike="noStrike" dirty="0">
                          <a:solidFill>
                            <a:srgbClr val="000000"/>
                          </a:solidFill>
                          <a:effectLst/>
                          <a:latin typeface="Verdana" panose="020B0604030504040204" pitchFamily="34" charset="0"/>
                        </a:rPr>
                        <a:t> AC d'investissement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000000"/>
                          </a:solidFill>
                          <a:effectLst/>
                          <a:latin typeface="Verdana" panose="020B0604030504040204" pitchFamily="34" charset="0"/>
                        </a:rPr>
                        <a:t>             414 000 €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505 000 €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626 000 €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626 000 €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7030A0"/>
                          </a:solidFill>
                          <a:effectLst/>
                          <a:latin typeface="Verdana" panose="020B0604030504040204" pitchFamily="34" charset="0"/>
                        </a:rPr>
                        <a:t>               2 171 000 €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5703328"/>
                  </a:ext>
                </a:extLst>
              </a:tr>
              <a:tr h="311932">
                <a:tc>
                  <a:txBody>
                    <a:bodyPr/>
                    <a:lstStyle/>
                    <a:p>
                      <a:pPr algn="l" fontAlgn="ctr"/>
                      <a:r>
                        <a:rPr lang="fr-FR" sz="1000" b="1" i="0" u="none" strike="noStrike">
                          <a:solidFill>
                            <a:srgbClr val="000000"/>
                          </a:solidFill>
                          <a:effectLst/>
                          <a:latin typeface="Verdana" panose="020B0604030504040204" pitchFamily="34" charset="0"/>
                        </a:rPr>
                        <a:t> Enveloppes Régulières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000000"/>
                          </a:solidFill>
                          <a:effectLst/>
                          <a:latin typeface="Verdana" panose="020B0604030504040204" pitchFamily="34" charset="0"/>
                        </a:rPr>
                        <a:t>          1 440 000 €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00B050"/>
                          </a:solidFill>
                          <a:effectLst/>
                          <a:latin typeface="Verdana" panose="020B0604030504040204" pitchFamily="34" charset="0"/>
                        </a:rPr>
                        <a:t>          1 300 000 €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B050"/>
                          </a:solidFill>
                          <a:effectLst/>
                          <a:latin typeface="Verdana" panose="020B0604030504040204" pitchFamily="34" charset="0"/>
                        </a:rPr>
                        <a:t>          1 300 000 €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B050"/>
                          </a:solidFill>
                          <a:effectLst/>
                          <a:latin typeface="Verdana" panose="020B0604030504040204" pitchFamily="34" charset="0"/>
                        </a:rPr>
                        <a:t>          1 300 000 €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7030A0"/>
                          </a:solidFill>
                          <a:effectLst/>
                          <a:latin typeface="Verdana" panose="020B0604030504040204" pitchFamily="34" charset="0"/>
                        </a:rPr>
                        <a:t>               5 340 000 €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85404050"/>
                  </a:ext>
                </a:extLst>
              </a:tr>
              <a:tr h="311932">
                <a:tc>
                  <a:txBody>
                    <a:bodyPr/>
                    <a:lstStyle/>
                    <a:p>
                      <a:pPr algn="l" fontAlgn="ctr"/>
                      <a:r>
                        <a:rPr lang="fr-FR" sz="1000" b="1" i="0" u="none" strike="noStrike">
                          <a:solidFill>
                            <a:srgbClr val="000000"/>
                          </a:solidFill>
                          <a:effectLst/>
                          <a:latin typeface="Verdana" panose="020B0604030504040204" pitchFamily="34" charset="0"/>
                        </a:rPr>
                        <a:t> Fonds de concours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200 000 €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200 000 €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000000"/>
                          </a:solidFill>
                          <a:effectLst/>
                          <a:latin typeface="Verdana" panose="020B0604030504040204" pitchFamily="34" charset="0"/>
                        </a:rPr>
                        <a:t>             200 000 €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200 000 €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7030A0"/>
                          </a:solidFill>
                          <a:effectLst/>
                          <a:latin typeface="Verdana" panose="020B0604030504040204" pitchFamily="34" charset="0"/>
                        </a:rPr>
                        <a:t>                  800 000 €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4775489"/>
                  </a:ext>
                </a:extLst>
              </a:tr>
              <a:tr h="311932">
                <a:tc>
                  <a:txBody>
                    <a:bodyPr/>
                    <a:lstStyle/>
                    <a:p>
                      <a:pPr algn="l" fontAlgn="ctr"/>
                      <a:r>
                        <a:rPr lang="fr-FR" sz="1000" b="1" i="0" u="none" strike="noStrike">
                          <a:solidFill>
                            <a:srgbClr val="000000"/>
                          </a:solidFill>
                          <a:effectLst/>
                          <a:latin typeface="Verdana" panose="020B0604030504040204" pitchFamily="34" charset="0"/>
                        </a:rPr>
                        <a:t> Projets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2 266 309 €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2 043 907 €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a:solidFill>
                            <a:srgbClr val="000000"/>
                          </a:solidFill>
                          <a:effectLst/>
                          <a:latin typeface="Verdana" panose="020B0604030504040204" pitchFamily="34" charset="0"/>
                        </a:rPr>
                        <a:t>          1 876 963 €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000000"/>
                          </a:solidFill>
                          <a:effectLst/>
                          <a:latin typeface="Verdana" panose="020B0604030504040204" pitchFamily="34" charset="0"/>
                        </a:rPr>
                        <a:t>          1 926 356 €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fr-FR" sz="1000" b="0" i="0" u="none" strike="noStrike" dirty="0">
                          <a:solidFill>
                            <a:srgbClr val="7030A0"/>
                          </a:solidFill>
                          <a:effectLst/>
                          <a:latin typeface="Verdana" panose="020B0604030504040204" pitchFamily="34" charset="0"/>
                        </a:rPr>
                        <a:t>               8 113 535 €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55647473"/>
                  </a:ext>
                </a:extLst>
              </a:tr>
              <a:tr h="311932">
                <a:tc>
                  <a:txBody>
                    <a:bodyPr/>
                    <a:lstStyle/>
                    <a:p>
                      <a:pPr algn="l" fontAlgn="ctr"/>
                      <a:r>
                        <a:rPr lang="fr-FR" sz="1000" b="1" i="0" u="none" strike="noStrike">
                          <a:solidFill>
                            <a:srgbClr val="000000"/>
                          </a:solidFill>
                          <a:effectLst/>
                          <a:latin typeface="Verdana" panose="020B0604030504040204" pitchFamily="34" charset="0"/>
                        </a:rPr>
                        <a:t>Encours de dette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0" i="0" u="none" strike="noStrike">
                          <a:solidFill>
                            <a:srgbClr val="000000"/>
                          </a:solidFill>
                          <a:effectLst/>
                          <a:latin typeface="Verdana" panose="020B0604030504040204" pitchFamily="34" charset="0"/>
                        </a:rPr>
                        <a:t>          6 951 611 €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0" i="0" u="none" strike="noStrike">
                          <a:solidFill>
                            <a:srgbClr val="000000"/>
                          </a:solidFill>
                          <a:effectLst/>
                          <a:latin typeface="Verdana" panose="020B0604030504040204" pitchFamily="34" charset="0"/>
                        </a:rPr>
                        <a:t>          8 010 003 €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0" i="0" u="none" strike="noStrike">
                          <a:solidFill>
                            <a:srgbClr val="000000"/>
                          </a:solidFill>
                          <a:effectLst/>
                          <a:latin typeface="Verdana" panose="020B0604030504040204" pitchFamily="34" charset="0"/>
                        </a:rPr>
                        <a:t>          9 022 451 €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0" i="0" u="none" strike="noStrike">
                          <a:solidFill>
                            <a:srgbClr val="000000"/>
                          </a:solidFill>
                          <a:effectLst/>
                          <a:latin typeface="Verdana" panose="020B0604030504040204" pitchFamily="34" charset="0"/>
                        </a:rPr>
                        <a:t>        10 084 292 €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0" i="0" u="none" strike="noStrike" dirty="0">
                          <a:solidFill>
                            <a:srgbClr val="7030A0"/>
                          </a:solidFill>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09647194"/>
                  </a:ext>
                </a:extLst>
              </a:tr>
              <a:tr h="313800">
                <a:tc>
                  <a:txBody>
                    <a:bodyPr/>
                    <a:lstStyle/>
                    <a:p>
                      <a:pPr algn="l" fontAlgn="ctr"/>
                      <a:r>
                        <a:rPr lang="fr-FR" sz="1000" b="1" i="0" u="none" strike="noStrike">
                          <a:solidFill>
                            <a:srgbClr val="000000"/>
                          </a:solidFill>
                          <a:effectLst/>
                          <a:latin typeface="Verdana" panose="020B0604030504040204" pitchFamily="34" charset="0"/>
                        </a:rPr>
                        <a:t>Taux d'endettement </a:t>
                      </a:r>
                      <a:br>
                        <a:rPr lang="fr-FR" sz="1000" b="1" i="0" u="none" strike="noStrike">
                          <a:solidFill>
                            <a:srgbClr val="000000"/>
                          </a:solidFill>
                          <a:effectLst/>
                          <a:latin typeface="Verdana" panose="020B0604030504040204" pitchFamily="34" charset="0"/>
                        </a:rPr>
                      </a:br>
                      <a:r>
                        <a:rPr lang="fr-FR" sz="1000" b="1" i="0" u="none" strike="noStrike">
                          <a:solidFill>
                            <a:srgbClr val="000000"/>
                          </a:solidFill>
                          <a:effectLst/>
                          <a:latin typeface="Verdana" panose="020B0604030504040204" pitchFamily="34" charset="0"/>
                        </a:rPr>
                        <a:t>hors exceptionnel*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1" i="0" u="none" strike="noStrike">
                          <a:solidFill>
                            <a:srgbClr val="000000"/>
                          </a:solidFill>
                          <a:effectLst/>
                          <a:latin typeface="Verdana" panose="020B0604030504040204" pitchFamily="34" charset="0"/>
                        </a:rPr>
                        <a:t>                     4,63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1" i="0" u="none" strike="noStrike">
                          <a:solidFill>
                            <a:srgbClr val="000000"/>
                          </a:solidFill>
                          <a:effectLst/>
                          <a:latin typeface="Verdana" panose="020B0604030504040204" pitchFamily="34" charset="0"/>
                        </a:rPr>
                        <a:t>                     5,34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1" i="0" u="none" strike="noStrike">
                          <a:solidFill>
                            <a:srgbClr val="000000"/>
                          </a:solidFill>
                          <a:effectLst/>
                          <a:latin typeface="Verdana" panose="020B0604030504040204" pitchFamily="34" charset="0"/>
                        </a:rPr>
                        <a:t>                    6,01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1" i="0" u="none" strike="noStrike">
                          <a:solidFill>
                            <a:srgbClr val="000000"/>
                          </a:solidFill>
                          <a:effectLst/>
                          <a:latin typeface="Verdana" panose="020B0604030504040204" pitchFamily="34" charset="0"/>
                        </a:rPr>
                        <a:t>                     6,72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fr-FR" sz="1000" b="1" i="0" u="none" strike="noStrike" dirty="0">
                          <a:solidFill>
                            <a:srgbClr val="7030A0"/>
                          </a:solidFill>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92508621"/>
                  </a:ext>
                </a:extLst>
              </a:tr>
            </a:tbl>
          </a:graphicData>
        </a:graphic>
      </p:graphicFrame>
    </p:spTree>
    <p:extLst>
      <p:ext uri="{BB962C8B-B14F-4D97-AF65-F5344CB8AC3E}">
        <p14:creationId xmlns:p14="http://schemas.microsoft.com/office/powerpoint/2010/main" val="157709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fr-FR" sz="2000" b="1" dirty="0">
                <a:solidFill>
                  <a:prstClr val="white"/>
                </a:solidFill>
                <a:latin typeface="Source Sans Pro" panose="020B0503030403020204" pitchFamily="34" charset="0"/>
                <a:ea typeface="Source Sans Pro" panose="020B0503030403020204" pitchFamily="34" charset="0"/>
              </a:rPr>
              <a:t>Prospective d’endettement </a:t>
            </a:r>
          </a:p>
          <a:p>
            <a:pPr marL="0" marR="0" lvl="0" indent="0" algn="ctr" defTabSz="914400" rtl="0" eaLnBrk="0" fontAlgn="base" latinLnBrk="0" hangingPunct="0">
              <a:lnSpc>
                <a:spcPct val="100000"/>
              </a:lnSpc>
              <a:spcBef>
                <a:spcPct val="0"/>
              </a:spcBef>
              <a:spcAft>
                <a:spcPct val="0"/>
              </a:spcAft>
              <a:buClrTx/>
              <a:buSzTx/>
              <a:buFontTx/>
              <a:buNone/>
              <a:tabLst/>
              <a:defRPr/>
            </a:pPr>
            <a:r>
              <a:rPr lang="fr-FR" sz="2000" b="1" dirty="0">
                <a:solidFill>
                  <a:prstClr val="white"/>
                </a:solidFill>
                <a:latin typeface="Source Sans Pro" panose="020B0503030403020204" pitchFamily="34" charset="0"/>
                <a:ea typeface="Source Sans Pro" panose="020B0503030403020204" pitchFamily="34" charset="0"/>
              </a:rPr>
              <a:t>avec une épargne brute de 1,5 millions </a:t>
            </a:r>
            <a:endPar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46062" y="0"/>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2" name="ZoneTexte 1">
            <a:extLst>
              <a:ext uri="{FF2B5EF4-FFF2-40B4-BE49-F238E27FC236}">
                <a16:creationId xmlns:a16="http://schemas.microsoft.com/office/drawing/2014/main" id="{C6E2BCC9-2BDF-9111-C20E-D6BFF15B0C14}"/>
              </a:ext>
            </a:extLst>
          </p:cNvPr>
          <p:cNvSpPr txBox="1"/>
          <p:nvPr/>
        </p:nvSpPr>
        <p:spPr>
          <a:xfrm>
            <a:off x="323528" y="843677"/>
            <a:ext cx="8640960" cy="4801314"/>
          </a:xfrm>
          <a:prstGeom prst="rect">
            <a:avLst/>
          </a:prstGeom>
          <a:noFill/>
        </p:spPr>
        <p:txBody>
          <a:bodyPr wrap="square" rtlCol="0">
            <a:spAutoFit/>
          </a:bodyPr>
          <a:lstStyle/>
          <a:p>
            <a:pPr algn="just"/>
            <a:r>
              <a:rPr lang="fr-FR" dirty="0">
                <a:latin typeface="Source Sans Pro" panose="020B0503030403020204" pitchFamily="34" charset="0"/>
                <a:ea typeface="Source Sans Pro" panose="020B0503030403020204" pitchFamily="34" charset="0"/>
              </a:rPr>
              <a:t>- Rester sous le seuil prudentiel de la strate de 10 ans de capacité de désendettement</a:t>
            </a:r>
          </a:p>
          <a:p>
            <a:pPr algn="just"/>
            <a:r>
              <a:rPr lang="fr-FR" sz="1400" dirty="0">
                <a:latin typeface="Source Sans Pro" panose="020B0503030403020204" pitchFamily="34" charset="0"/>
                <a:ea typeface="Source Sans Pro" panose="020B0503030403020204" pitchFamily="34" charset="0"/>
              </a:rPr>
              <a:t>Ce ratio indique le nombre d’années qu’il serait nécessaire à la collectivité pour rembourser l’intégralité de son encours de dette, en supposant qu’elle y consacre toutes ses ressources disponibles. </a:t>
            </a:r>
          </a:p>
          <a:p>
            <a:pPr algn="just"/>
            <a:r>
              <a:rPr lang="fr-FR" sz="1400" dirty="0">
                <a:latin typeface="Source Sans Pro" panose="020B0503030403020204" pitchFamily="34" charset="0"/>
                <a:ea typeface="Source Sans Pro" panose="020B0503030403020204" pitchFamily="34" charset="0"/>
              </a:rPr>
              <a:t>Ce ratio doit être comparé à la durée moyenne de vie des emprunts.</a:t>
            </a:r>
          </a:p>
          <a:p>
            <a:pPr algn="just"/>
            <a:endParaRPr lang="fr-FR" dirty="0">
              <a:latin typeface="Source Sans Pro" panose="020B0503030403020204" pitchFamily="34" charset="0"/>
              <a:ea typeface="Source Sans Pro" panose="020B0503030403020204" pitchFamily="34" charset="0"/>
            </a:endParaRPr>
          </a:p>
          <a:p>
            <a:pPr marL="285750" indent="-285750" algn="just">
              <a:buFontTx/>
              <a:buChar char="-"/>
            </a:pPr>
            <a:r>
              <a:rPr lang="fr-FR" dirty="0">
                <a:latin typeface="Source Sans Pro" panose="020B0503030403020204" pitchFamily="34" charset="0"/>
                <a:ea typeface="Source Sans Pro" panose="020B0503030403020204" pitchFamily="34" charset="0"/>
              </a:rPr>
              <a:t>Limiter l’encours de la dette à 10 000 000 €.</a:t>
            </a:r>
          </a:p>
          <a:p>
            <a:pPr algn="just"/>
            <a:endParaRPr lang="fr-FR" dirty="0">
              <a:latin typeface="Source Sans Pro" panose="020B0503030403020204" pitchFamily="34" charset="0"/>
              <a:ea typeface="Source Sans Pro" panose="020B0503030403020204" pitchFamily="34" charset="0"/>
            </a:endParaRPr>
          </a:p>
          <a:p>
            <a:pPr marL="285750" indent="-285750" algn="just">
              <a:buFontTx/>
              <a:buChar char="-"/>
            </a:pPr>
            <a:r>
              <a:rPr lang="fr-FR" dirty="0">
                <a:latin typeface="Source Sans Pro" panose="020B0503030403020204" pitchFamily="34" charset="0"/>
                <a:ea typeface="Source Sans Pro" panose="020B0503030403020204" pitchFamily="34" charset="0"/>
              </a:rPr>
              <a:t>Limiter l’annuité de remboursement du capital à 1 000 000 €.</a:t>
            </a:r>
          </a:p>
          <a:p>
            <a:pPr algn="just"/>
            <a:endParaRPr lang="fr-FR" dirty="0">
              <a:latin typeface="Source Sans Pro" panose="020B0503030403020204" pitchFamily="34" charset="0"/>
              <a:ea typeface="Source Sans Pro" panose="020B0503030403020204" pitchFamily="34" charset="0"/>
            </a:endParaRPr>
          </a:p>
          <a:p>
            <a:pPr marL="285750" indent="-285750" algn="just">
              <a:buFontTx/>
              <a:buChar char="-"/>
            </a:pPr>
            <a:r>
              <a:rPr lang="fr-FR" dirty="0">
                <a:latin typeface="Source Sans Pro" panose="020B0503030403020204" pitchFamily="34" charset="0"/>
                <a:ea typeface="Source Sans Pro" panose="020B0503030403020204" pitchFamily="34" charset="0"/>
              </a:rPr>
              <a:t>Viser un taux d’épargne brute supérieur à 10 %.</a:t>
            </a:r>
          </a:p>
          <a:p>
            <a:pPr algn="just"/>
            <a:r>
              <a:rPr lang="fr-FR" dirty="0">
                <a:latin typeface="Source Sans Pro" panose="020B0503030403020204" pitchFamily="34" charset="0"/>
                <a:ea typeface="Source Sans Pro" panose="020B0503030403020204" pitchFamily="34" charset="0"/>
              </a:rPr>
              <a:t>Ce ratio indique la part des recettes de fonctionnement qui peuvent être consacrées pour investir ou rembourser de la dette (ayant servi à investir). </a:t>
            </a:r>
          </a:p>
          <a:p>
            <a:pPr algn="just"/>
            <a:r>
              <a:rPr lang="fr-FR" dirty="0">
                <a:latin typeface="Source Sans Pro" panose="020B0503030403020204" pitchFamily="34" charset="0"/>
                <a:ea typeface="Source Sans Pro" panose="020B0503030403020204" pitchFamily="34" charset="0"/>
              </a:rPr>
              <a:t>Il s’agit de la part des recettes de fonctionnement qui ne sont pas absorbées par les dépenses récurrentes de fonctionnement.</a:t>
            </a:r>
          </a:p>
          <a:p>
            <a:pPr algn="just"/>
            <a:endParaRPr lang="fr-FR" dirty="0">
              <a:latin typeface="Source Sans Pro" panose="020B0503030403020204" pitchFamily="34" charset="0"/>
              <a:ea typeface="Source Sans Pro" panose="020B0503030403020204" pitchFamily="34" charset="0"/>
            </a:endParaRPr>
          </a:p>
          <a:p>
            <a:pPr algn="just"/>
            <a:r>
              <a:rPr lang="fr-FR" sz="2500" dirty="0">
                <a:solidFill>
                  <a:srgbClr val="0070C0"/>
                </a:solidFill>
                <a:latin typeface="Source Sans Pro" panose="020B0503030403020204" pitchFamily="34" charset="0"/>
                <a:ea typeface="Source Sans Pro" panose="020B0503030403020204" pitchFamily="34" charset="0"/>
              </a:rPr>
              <a:t>Un tel endettement n’est soutenable que si l’épargne brute atteint 1 500 000 € par an. </a:t>
            </a:r>
          </a:p>
        </p:txBody>
      </p:sp>
      <p:sp>
        <p:nvSpPr>
          <p:cNvPr id="4" name="Espace réservé du pied de page 3">
            <a:extLst>
              <a:ext uri="{FF2B5EF4-FFF2-40B4-BE49-F238E27FC236}">
                <a16:creationId xmlns:a16="http://schemas.microsoft.com/office/drawing/2014/main" id="{413E1069-A6B3-335D-88A0-2A64A4E0A6EB}"/>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35054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Simulation d’endettement</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4" name="Espace réservé du pied de page 3">
            <a:extLst>
              <a:ext uri="{FF2B5EF4-FFF2-40B4-BE49-F238E27FC236}">
                <a16:creationId xmlns:a16="http://schemas.microsoft.com/office/drawing/2014/main" id="{50738B62-EC53-5EEF-7F89-08AF9A9C0DC9}"/>
              </a:ext>
            </a:extLst>
          </p:cNvPr>
          <p:cNvSpPr>
            <a:spLocks noGrp="1"/>
          </p:cNvSpPr>
          <p:nvPr>
            <p:ph type="ftr" sz="quarter" idx="10"/>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Conseil Municipal du 10 janvier 2023</a:t>
            </a:r>
          </a:p>
        </p:txBody>
      </p:sp>
      <p:graphicFrame>
        <p:nvGraphicFramePr>
          <p:cNvPr id="7" name="Graphique 6">
            <a:extLst>
              <a:ext uri="{FF2B5EF4-FFF2-40B4-BE49-F238E27FC236}">
                <a16:creationId xmlns:a16="http://schemas.microsoft.com/office/drawing/2014/main" id="{44C1DB4F-9F5D-7023-F313-682F9789BF29}"/>
              </a:ext>
            </a:extLst>
          </p:cNvPr>
          <p:cNvGraphicFramePr>
            <a:graphicFrameLocks/>
          </p:cNvGraphicFramePr>
          <p:nvPr/>
        </p:nvGraphicFramePr>
        <p:xfrm>
          <a:off x="395537" y="764704"/>
          <a:ext cx="8280920" cy="501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4604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fr-FR" altLang="fr-F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Evolution de l’épargne brute de 2016 à 2023</a:t>
            </a: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graphicFrame>
        <p:nvGraphicFramePr>
          <p:cNvPr id="4" name="Graphique 3">
            <a:extLst>
              <a:ext uri="{FF2B5EF4-FFF2-40B4-BE49-F238E27FC236}">
                <a16:creationId xmlns:a16="http://schemas.microsoft.com/office/drawing/2014/main" id="{7C0E5B8E-8BA5-769E-429E-C3165300DF6D}"/>
              </a:ext>
            </a:extLst>
          </p:cNvPr>
          <p:cNvGraphicFramePr>
            <a:graphicFrameLocks/>
          </p:cNvGraphicFramePr>
          <p:nvPr>
            <p:extLst>
              <p:ext uri="{D42A27DB-BD31-4B8C-83A1-F6EECF244321}">
                <p14:modId xmlns:p14="http://schemas.microsoft.com/office/powerpoint/2010/main" val="2002614134"/>
              </p:ext>
            </p:extLst>
          </p:nvPr>
        </p:nvGraphicFramePr>
        <p:xfrm>
          <a:off x="123873" y="936103"/>
          <a:ext cx="7976519" cy="5512322"/>
        </p:xfrm>
        <a:graphic>
          <a:graphicData uri="http://schemas.openxmlformats.org/drawingml/2006/chart">
            <c:chart xmlns:c="http://schemas.openxmlformats.org/drawingml/2006/chart" xmlns:r="http://schemas.openxmlformats.org/officeDocument/2006/relationships" r:id="rId4"/>
          </a:graphicData>
        </a:graphic>
      </p:graphicFrame>
      <p:sp>
        <p:nvSpPr>
          <p:cNvPr id="2" name="Bulle narrative : rectangle 1">
            <a:extLst>
              <a:ext uri="{FF2B5EF4-FFF2-40B4-BE49-F238E27FC236}">
                <a16:creationId xmlns:a16="http://schemas.microsoft.com/office/drawing/2014/main" id="{0BD80F87-1D19-EC31-3C18-17C5721349AC}"/>
              </a:ext>
            </a:extLst>
          </p:cNvPr>
          <p:cNvSpPr/>
          <p:nvPr/>
        </p:nvSpPr>
        <p:spPr>
          <a:xfrm>
            <a:off x="7092280" y="1484784"/>
            <a:ext cx="2051720" cy="2592288"/>
          </a:xfrm>
          <a:prstGeom prst="wedge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t>A ce stade de la préparation budgétaire 2023, l’objectif d’1,5 millions d’épargne brute ne serait pas atteint même avec l’exceptionnel</a:t>
            </a:r>
          </a:p>
        </p:txBody>
      </p:sp>
    </p:spTree>
    <p:extLst>
      <p:ext uri="{BB962C8B-B14F-4D97-AF65-F5344CB8AC3E}">
        <p14:creationId xmlns:p14="http://schemas.microsoft.com/office/powerpoint/2010/main" val="2673728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6">
            <a:extLst>
              <a:ext uri="{FF2B5EF4-FFF2-40B4-BE49-F238E27FC236}">
                <a16:creationId xmlns:a16="http://schemas.microsoft.com/office/drawing/2014/main" id="{09D1981D-3575-4225-89F7-ADDECFB1E3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4CF54BC-C06D-42FE-81B8-2AFE59A40125}"/>
              </a:ext>
            </a:extLst>
          </p:cNvPr>
          <p:cNvSpPr/>
          <p:nvPr/>
        </p:nvSpPr>
        <p:spPr>
          <a:xfrm>
            <a:off x="0" y="0"/>
            <a:ext cx="9144000"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3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SOMMAIRE</a:t>
            </a:r>
          </a:p>
        </p:txBody>
      </p:sp>
      <p:sp>
        <p:nvSpPr>
          <p:cNvPr id="2" name="Espace réservé du pied de page 1">
            <a:extLst>
              <a:ext uri="{FF2B5EF4-FFF2-40B4-BE49-F238E27FC236}">
                <a16:creationId xmlns:a16="http://schemas.microsoft.com/office/drawing/2014/main" id="{354B53D6-F680-4F50-9F7E-675DC5025D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rPr>
              <a:t>Conseil Municipal du 10 janvier 2023</a:t>
            </a:r>
          </a:p>
        </p:txBody>
      </p:sp>
      <p:sp>
        <p:nvSpPr>
          <p:cNvPr id="8196" name="Espace réservé du numéro de diapositive 6">
            <a:extLst>
              <a:ext uri="{FF2B5EF4-FFF2-40B4-BE49-F238E27FC236}">
                <a16:creationId xmlns:a16="http://schemas.microsoft.com/office/drawing/2014/main" id="{0247BA57-6605-4B60-9CA8-AC0B6C448C91}"/>
              </a:ext>
            </a:extLst>
          </p:cNvPr>
          <p:cNvSpPr>
            <a:spLocks noGrp="1"/>
          </p:cNvSpPr>
          <p:nvPr>
            <p:ph type="sldNum" sz="quarter" idx="12"/>
          </p:nvPr>
        </p:nvSpPr>
        <p:spPr bwMode="auto">
          <a:xfrm>
            <a:off x="0" y="6356350"/>
            <a:ext cx="827584"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10F8D550-8A41-4A46-AE1D-BC08CABB1E00}"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1142" name="Rectangle 1">
            <a:extLst>
              <a:ext uri="{FF2B5EF4-FFF2-40B4-BE49-F238E27FC236}">
                <a16:creationId xmlns:a16="http://schemas.microsoft.com/office/drawing/2014/main" id="{61B6375D-3246-47C3-B9F1-DDA3404F5725}"/>
              </a:ext>
            </a:extLst>
          </p:cNvPr>
          <p:cNvSpPr>
            <a:spLocks noChangeArrowheads="1"/>
          </p:cNvSpPr>
          <p:nvPr/>
        </p:nvSpPr>
        <p:spPr bwMode="auto">
          <a:xfrm>
            <a:off x="215453" y="1519427"/>
            <a:ext cx="8713093" cy="201593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fr-FR" altLang="fr-FR" sz="25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Le contexte  de préparation du BP 2023</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endParaRPr lang="fr-FR" altLang="fr-FR" sz="2500" dirty="0">
              <a:solidFill>
                <a:prstClr val="black"/>
              </a:solidFill>
              <a:latin typeface="Source Sans Pro" panose="020B0503030403020204" pitchFamily="34" charset="0"/>
              <a:ea typeface="Source Sans Pro" panose="020B0503030403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lang="fr-FR" altLang="fr-FR" sz="2500" dirty="0">
                <a:solidFill>
                  <a:prstClr val="black"/>
                </a:solidFill>
                <a:latin typeface="Source Sans Pro" panose="020B0503030403020204" pitchFamily="34" charset="0"/>
                <a:ea typeface="Source Sans Pro" panose="020B0503030403020204" pitchFamily="34" charset="0"/>
              </a:rPr>
              <a:t>L’évolution des dépenses de la commune depuis 2016</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endParaRPr kumimoji="0" lang="fr-FR" altLang="fr-FR" sz="25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defRPr/>
            </a:pPr>
            <a:r>
              <a:rPr kumimoji="0" lang="fr-FR" altLang="fr-FR" sz="250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Les tendances et grandes orientations pour 2023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3EFA1FB-DF61-BD23-A1AA-6F62FA19AD79}"/>
              </a:ext>
            </a:extLst>
          </p:cNvPr>
          <p:cNvPicPr>
            <a:picLocks noChangeAspect="1"/>
          </p:cNvPicPr>
          <p:nvPr/>
        </p:nvPicPr>
        <p:blipFill>
          <a:blip r:embed="rId4"/>
          <a:stretch>
            <a:fillRect/>
          </a:stretch>
        </p:blipFill>
        <p:spPr>
          <a:xfrm>
            <a:off x="280606" y="4797152"/>
            <a:ext cx="657216" cy="576064"/>
          </a:xfrm>
          <a:prstGeom prst="rect">
            <a:avLst/>
          </a:prstGeom>
        </p:spPr>
      </p:pic>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Comment atteindre 1,5 millions d’Epargne Brute ?</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37028"/>
            <a:ext cx="1853951" cy="73866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2" name="ZoneTexte 1">
            <a:extLst>
              <a:ext uri="{FF2B5EF4-FFF2-40B4-BE49-F238E27FC236}">
                <a16:creationId xmlns:a16="http://schemas.microsoft.com/office/drawing/2014/main" id="{DAB30DE7-2E66-0F37-AAE3-201B73BC43F7}"/>
              </a:ext>
            </a:extLst>
          </p:cNvPr>
          <p:cNvSpPr txBox="1"/>
          <p:nvPr/>
        </p:nvSpPr>
        <p:spPr>
          <a:xfrm>
            <a:off x="299243" y="718400"/>
            <a:ext cx="8564151" cy="532453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Concrètement, pour atteindre une épargne brute à 1,5 M€ </a:t>
            </a:r>
            <a:r>
              <a:rPr kumimoji="0" lang="fr-FR" sz="2000" b="1"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hors exceptionnel</a:t>
            </a:r>
            <a:r>
              <a:rPr kumimoji="0" lang="fr-FR" sz="2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il est nécessaire de dégager sur la section de fonctionnement, par rapport à la projection présentée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700 000 € en 2023, en baissant les dépenses ou en augmentant les recettes ;</a:t>
            </a:r>
          </a:p>
          <a:p>
            <a:pPr marL="285750" marR="0" lvl="0" indent="-285750" algn="just" defTabSz="914400" rtl="0" eaLnBrk="0" fontAlgn="base" latinLnBrk="0" hangingPunct="0">
              <a:lnSpc>
                <a:spcPct val="100000"/>
              </a:lnSpc>
              <a:spcBef>
                <a:spcPct val="0"/>
              </a:spcBef>
              <a:spcAft>
                <a:spcPct val="0"/>
              </a:spcAft>
              <a:buClrTx/>
              <a:buSzTx/>
              <a:buFontTx/>
              <a:buChar char="-"/>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just" defTabSz="914400" rtl="0" eaLnBrk="0" fontAlgn="base" latinLnBrk="0" hangingPunct="0">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Entre 300 000 € et 500 000 € </a:t>
            </a:r>
            <a:r>
              <a:rPr kumimoji="0" lang="fr-FR" sz="2000" b="1" i="0" u="sng" strike="noStrike" kern="1200" cap="none" spc="0" normalizeH="0" baseline="0" noProof="0" dirty="0">
                <a:ln>
                  <a:noFill/>
                </a:ln>
                <a:solidFill>
                  <a:srgbClr val="0070C0"/>
                </a:solidFill>
                <a:effectLst/>
                <a:uLnTx/>
                <a:uFillTx/>
                <a:latin typeface="Source Sans Pro" panose="020B0503030403020204" pitchFamily="34" charset="0"/>
                <a:ea typeface="Source Sans Pro" panose="020B0503030403020204" pitchFamily="34" charset="0"/>
              </a:rPr>
              <a:t>supplémentaires</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d’ici 2024</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Il est possible de compenser la non-atteinte des 1,5 M€ d’épargne brute :</a:t>
            </a:r>
          </a:p>
          <a:p>
            <a:pPr marL="285750" marR="0" lvl="0" indent="-285750" algn="just" defTabSz="914400" rtl="0" eaLnBrk="0" fontAlgn="base" latinLnBrk="0" hangingPunct="0">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Par des recettes exceptionnelles en 2023</a:t>
            </a:r>
          </a:p>
          <a:p>
            <a:pPr marL="285750" marR="0" lvl="0" indent="-285750" algn="just" defTabSz="914400" rtl="0" eaLnBrk="0" fontAlgn="base" latinLnBrk="0" hangingPunct="0">
              <a:lnSpc>
                <a:spcPct val="100000"/>
              </a:lnSpc>
              <a:spcBef>
                <a:spcPct val="0"/>
              </a:spcBef>
              <a:spcAft>
                <a:spcPct val="0"/>
              </a:spcAft>
              <a:buClrTx/>
              <a:buSzTx/>
              <a:buFontTx/>
              <a:buChar char="-"/>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En prélevant dans l’excédent des années passées </a:t>
            </a:r>
          </a:p>
          <a:p>
            <a:pPr lvl="1" algn="ju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p>
          <a:p>
            <a:pPr lvl="1" algn="ju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Cependant, </a:t>
            </a:r>
          </a:p>
          <a:p>
            <a:pPr lvl="1" algn="just"/>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sym typeface="Wingdings" panose="05000000000000000000" pitchFamily="2" charset="2"/>
              </a:rPr>
              <a:t> C</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es compensations ne sont </a:t>
            </a:r>
            <a:r>
              <a:rPr kumimoji="0" lang="fr-FR" sz="2000" b="0"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pas pérennes</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p>
          <a:p>
            <a:pPr lvl="1" algn="just"/>
            <a:r>
              <a:rPr lang="fr-FR" sz="2000" dirty="0">
                <a:solidFill>
                  <a:prstClr val="black"/>
                </a:solidFill>
                <a:latin typeface="Source Sans Pro" panose="020B0503030403020204" pitchFamily="34" charset="0"/>
                <a:ea typeface="Source Sans Pro" panose="020B0503030403020204" pitchFamily="34" charset="0"/>
                <a:sym typeface="Wingdings" panose="05000000000000000000" pitchFamily="2" charset="2"/>
              </a:rPr>
              <a:t>     Ces recettes exceptionnelles </a:t>
            </a:r>
            <a:r>
              <a:rPr lang="fr-FR" sz="2000" dirty="0">
                <a:solidFill>
                  <a:prstClr val="black"/>
                </a:solidFill>
                <a:latin typeface="Source Sans Pro" panose="020B0503030403020204" pitchFamily="34" charset="0"/>
                <a:ea typeface="Source Sans Pro" panose="020B0503030403020204" pitchFamily="34" charset="0"/>
              </a:rPr>
              <a:t>auraient pu </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servir à financer des projets   d’investissement complémentaires</a:t>
            </a:r>
          </a:p>
          <a:p>
            <a:pPr lvl="1" algn="just"/>
            <a:r>
              <a:rPr lang="fr-FR" sz="2000" dirty="0">
                <a:solidFill>
                  <a:prstClr val="black"/>
                </a:solidFill>
                <a:latin typeface="Source Sans Pro" panose="020B0503030403020204" pitchFamily="34" charset="0"/>
                <a:ea typeface="Source Sans Pro" panose="020B0503030403020204" pitchFamily="34" charset="0"/>
                <a:sym typeface="Wingdings" panose="05000000000000000000" pitchFamily="2" charset="2"/>
              </a:rPr>
              <a:t>     Il est nécessaire de conserver un excédent structurel.</a:t>
            </a:r>
            <a:endPar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
        <p:nvSpPr>
          <p:cNvPr id="4" name="Espace réservé du pied de page 3">
            <a:extLst>
              <a:ext uri="{FF2B5EF4-FFF2-40B4-BE49-F238E27FC236}">
                <a16:creationId xmlns:a16="http://schemas.microsoft.com/office/drawing/2014/main" id="{C4EE408E-D031-294E-49E0-37BF0593BAD9}"/>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3625722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a:extLst>
              <a:ext uri="{FF2B5EF4-FFF2-40B4-BE49-F238E27FC236}">
                <a16:creationId xmlns:a16="http://schemas.microsoft.com/office/drawing/2014/main" id="{7237603C-BB6C-4B50-A832-9620BB53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5">
            <a:extLst>
              <a:ext uri="{FF2B5EF4-FFF2-40B4-BE49-F238E27FC236}">
                <a16:creationId xmlns:a16="http://schemas.microsoft.com/office/drawing/2014/main" id="{A8B04FB7-D3F9-4A79-96CD-735F24DDDA47}"/>
              </a:ext>
            </a:extLst>
          </p:cNvPr>
          <p:cNvSpPr txBox="1">
            <a:spLocks noChangeArrowheads="1"/>
          </p:cNvSpPr>
          <p:nvPr/>
        </p:nvSpPr>
        <p:spPr bwMode="auto">
          <a:xfrm>
            <a:off x="607896" y="1873556"/>
            <a:ext cx="7740352" cy="26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 4. Tendances et grandes orientations pour 2023</a:t>
            </a:r>
          </a:p>
        </p:txBody>
      </p:sp>
      <p:sp>
        <p:nvSpPr>
          <p:cNvPr id="2" name="Espace réservé du pied de page 1">
            <a:extLst>
              <a:ext uri="{FF2B5EF4-FFF2-40B4-BE49-F238E27FC236}">
                <a16:creationId xmlns:a16="http://schemas.microsoft.com/office/drawing/2014/main" id="{76501422-7039-4D59-B28D-5D248D00F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p>
        </p:txBody>
      </p:sp>
      <p:sp>
        <p:nvSpPr>
          <p:cNvPr id="24581" name="Espace réservé du numéro de diapositive 2">
            <a:extLst>
              <a:ext uri="{FF2B5EF4-FFF2-40B4-BE49-F238E27FC236}">
                <a16:creationId xmlns:a16="http://schemas.microsoft.com/office/drawing/2014/main" id="{336827BD-FA0E-470E-9278-CD83CC8C55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D936B-D015-4F39-9A3B-A82EA5B16082}"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21207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12689" y="0"/>
            <a:ext cx="7267823"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Les orientations pour 2023</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16521" y="64246"/>
            <a:ext cx="1853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4" name="ZoneTexte 3">
            <a:extLst>
              <a:ext uri="{FF2B5EF4-FFF2-40B4-BE49-F238E27FC236}">
                <a16:creationId xmlns:a16="http://schemas.microsoft.com/office/drawing/2014/main" id="{D2D80030-BDFE-5F73-5E7C-5C50444F86ED}"/>
              </a:ext>
            </a:extLst>
          </p:cNvPr>
          <p:cNvSpPr txBox="1"/>
          <p:nvPr/>
        </p:nvSpPr>
        <p:spPr>
          <a:xfrm>
            <a:off x="92790" y="684933"/>
            <a:ext cx="8869746" cy="5632311"/>
          </a:xfrm>
          <a:prstGeom prst="rect">
            <a:avLst/>
          </a:prstGeom>
          <a:noFill/>
        </p:spPr>
        <p:txBody>
          <a:bodyPr wrap="square" rtlCol="0">
            <a:spAutoFit/>
          </a:bodyPr>
          <a:lstStyle/>
          <a:p>
            <a:pPr algn="ju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Dans le cadre de la préparation du budget 2023, les commissions thématiques ont pu, pour chacune de leur politique publique, proposer des pistes d’économies.</a:t>
            </a:r>
          </a:p>
          <a:p>
            <a:pPr algn="just">
              <a:defRPr/>
            </a:pPr>
            <a:endParaRPr lang="fr-FR" sz="2000" dirty="0">
              <a:solidFill>
                <a:prstClr val="black"/>
              </a:solidFill>
              <a:latin typeface="Source Sans Pro" panose="020B0503030403020204" pitchFamily="34" charset="0"/>
              <a:ea typeface="Source Sans Pro" panose="020B0503030403020204" pitchFamily="34" charset="0"/>
            </a:endParaRPr>
          </a:p>
          <a:p>
            <a:pPr algn="ju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Ce travail se poursuivra tout au long de l’année 2023 selon les orientations suivantes :</a:t>
            </a:r>
          </a:p>
          <a:p>
            <a:pPr algn="ju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p>
          <a:p>
            <a:pPr marL="742950" lvl="1" indent="-285750" algn="just">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Prioriser les </a:t>
            </a:r>
            <a:r>
              <a:rPr lang="fr-FR" sz="2000" dirty="0">
                <a:solidFill>
                  <a:prstClr val="black"/>
                </a:solidFill>
                <a:latin typeface="Source Sans Pro" panose="020B0503030403020204" pitchFamily="34" charset="0"/>
                <a:ea typeface="Source Sans Pro" panose="020B0503030403020204" pitchFamily="34" charset="0"/>
              </a:rPr>
              <a:t>dépenses  et les  projets d’investissement qui </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génèrent d’éventuelles futures </a:t>
            </a:r>
            <a:r>
              <a:rPr lang="fr-FR" sz="2000" dirty="0">
                <a:solidFill>
                  <a:prstClr val="black"/>
                </a:solidFill>
                <a:latin typeface="Source Sans Pro" panose="020B0503030403020204" pitchFamily="34" charset="0"/>
                <a:ea typeface="Source Sans Pro" panose="020B0503030403020204" pitchFamily="34" charset="0"/>
              </a:rPr>
              <a:t>économies ou des non-dépenses de fonctionnement </a:t>
            </a: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1200150" lvl="2" indent="-285750" algn="just">
              <a:buFont typeface="Wingdings" panose="05000000000000000000" pitchFamily="2" charset="2"/>
              <a:buChar char="Ø"/>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742950" lvl="1" indent="-285750" algn="just">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Optimiser les coûts des services et adapter le niveau de service et le mode de gestion au besoin</a:t>
            </a:r>
          </a:p>
          <a:p>
            <a:pPr marL="1200150" lvl="2" indent="-285750" algn="just">
              <a:buFont typeface="Wingdings" panose="05000000000000000000" pitchFamily="2" charset="2"/>
              <a:buChar char="Ø"/>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742950" lvl="1" indent="-285750" algn="just">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Adosser les enveloppes régulières à des plans de renouvellement et d’entretien du patrimoine</a:t>
            </a:r>
          </a:p>
          <a:p>
            <a:pPr marL="742950" lvl="1" indent="-285750" algn="just">
              <a:buFont typeface="Wingdings" panose="05000000000000000000" pitchFamily="2" charset="2"/>
              <a:buChar char="Ø"/>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lvl="1" algn="just">
              <a:defRPr/>
            </a:pP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742950" lvl="1" indent="-285750" algn="just">
              <a:buFont typeface="Wingdings" panose="05000000000000000000" pitchFamily="2" charset="2"/>
              <a:buChar char="Ø"/>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Planifier de manière pluriannuelle pour améliorer la fiabilité de la prospective. </a:t>
            </a:r>
          </a:p>
        </p:txBody>
      </p:sp>
    </p:spTree>
    <p:extLst>
      <p:ext uri="{BB962C8B-B14F-4D97-AF65-F5344CB8AC3E}">
        <p14:creationId xmlns:p14="http://schemas.microsoft.com/office/powerpoint/2010/main" val="325922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9763"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Les orientations 2023 sur la section d’investissement</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8" name="ZoneTexte 7">
            <a:extLst>
              <a:ext uri="{FF2B5EF4-FFF2-40B4-BE49-F238E27FC236}">
                <a16:creationId xmlns:a16="http://schemas.microsoft.com/office/drawing/2014/main" id="{9FA93163-0076-4A2A-AF88-733A1DFA988A}"/>
              </a:ext>
            </a:extLst>
          </p:cNvPr>
          <p:cNvSpPr txBox="1"/>
          <p:nvPr/>
        </p:nvSpPr>
        <p:spPr>
          <a:xfrm>
            <a:off x="179512" y="836712"/>
            <a:ext cx="8784976" cy="509370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Compte tenu de la prospective d’investissement basée sur 1,5 millions d’épargne brute et 2 millions d’emprunt / an, les orientations suivantes sont proposées :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Des crédits ouverts au budget primitif 2023 pour faire face :</a:t>
            </a:r>
          </a:p>
          <a:p>
            <a:pPr marL="800100" marR="0" lvl="1"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Aux dépenses incontournables (estimées à 1 700 000 €)</a:t>
            </a:r>
          </a:p>
          <a:p>
            <a:pPr marL="800100" marR="0" lvl="1"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Aux enveloppes régulières (ER) nécessaires au maintien en état du patrimoine ( estimées à 1 400 000 €).</a:t>
            </a:r>
          </a:p>
          <a:p>
            <a:pPr marR="0" lvl="0" algn="just" defTabSz="914400" rtl="0" eaLnBrk="0" fontAlgn="base" latinLnBrk="0" hangingPunct="0">
              <a:lnSpc>
                <a:spcPct val="100000"/>
              </a:lnSpc>
              <a:spcBef>
                <a:spcPct val="0"/>
              </a:spcBef>
              <a:spcAft>
                <a:spcPct val="0"/>
              </a:spcAft>
              <a:buClrTx/>
              <a:buSzTx/>
              <a:tabLst/>
              <a:defRPr/>
            </a:pPr>
            <a:endPar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Un travail sur le 1</a:t>
            </a:r>
            <a:r>
              <a:rPr kumimoji="0" lang="fr-FR" sz="2500" b="0" i="0" u="none" strike="noStrike" kern="1200" cap="none" spc="0" normalizeH="0" baseline="30000" noProof="0" dirty="0">
                <a:ln>
                  <a:noFill/>
                </a:ln>
                <a:solidFill>
                  <a:prstClr val="black"/>
                </a:solidFill>
                <a:effectLst/>
                <a:uLnTx/>
                <a:uFillTx/>
                <a:latin typeface="Source Sans Pro" panose="020B0503030403020204" pitchFamily="34" charset="0"/>
                <a:ea typeface="Source Sans Pro" panose="020B0503030403020204" pitchFamily="34" charset="0"/>
              </a:rPr>
              <a:t>er</a:t>
            </a:r>
            <a:r>
              <a:rPr kumimoji="0" lang="fr-FR" sz="25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semestre sur le plan pluriannuel des investissements (de 6 millions d’€ de projets, hors ER, de 2024 à 2026) pour fixer les priorités en lien avec les capacités d’endettement de la commune.</a:t>
            </a:r>
          </a:p>
        </p:txBody>
      </p:sp>
    </p:spTree>
    <p:extLst>
      <p:ext uri="{BB962C8B-B14F-4D97-AF65-F5344CB8AC3E}">
        <p14:creationId xmlns:p14="http://schemas.microsoft.com/office/powerpoint/2010/main" val="3458779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a:extLst>
              <a:ext uri="{FF2B5EF4-FFF2-40B4-BE49-F238E27FC236}">
                <a16:creationId xmlns:a16="http://schemas.microsoft.com/office/drawing/2014/main" id="{7237603C-BB6C-4B50-A832-9620BB53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5">
            <a:extLst>
              <a:ext uri="{FF2B5EF4-FFF2-40B4-BE49-F238E27FC236}">
                <a16:creationId xmlns:a16="http://schemas.microsoft.com/office/drawing/2014/main" id="{A8B04FB7-D3F9-4A79-96CD-735F24DDDA47}"/>
              </a:ext>
            </a:extLst>
          </p:cNvPr>
          <p:cNvSpPr txBox="1">
            <a:spLocks noChangeArrowheads="1"/>
          </p:cNvSpPr>
          <p:nvPr/>
        </p:nvSpPr>
        <p:spPr bwMode="auto">
          <a:xfrm>
            <a:off x="591953" y="1895279"/>
            <a:ext cx="7884368" cy="26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 La recherche d’optimisation des recettes</a:t>
            </a:r>
          </a:p>
        </p:txBody>
      </p:sp>
      <p:sp>
        <p:nvSpPr>
          <p:cNvPr id="2" name="Espace réservé du pied de page 1">
            <a:extLst>
              <a:ext uri="{FF2B5EF4-FFF2-40B4-BE49-F238E27FC236}">
                <a16:creationId xmlns:a16="http://schemas.microsoft.com/office/drawing/2014/main" id="{76501422-7039-4D59-B28D-5D248D00F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p>
        </p:txBody>
      </p:sp>
      <p:sp>
        <p:nvSpPr>
          <p:cNvPr id="24581" name="Espace réservé du numéro de diapositive 2">
            <a:extLst>
              <a:ext uri="{FF2B5EF4-FFF2-40B4-BE49-F238E27FC236}">
                <a16:creationId xmlns:a16="http://schemas.microsoft.com/office/drawing/2014/main" id="{336827BD-FA0E-470E-9278-CD83CC8C55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D936B-D015-4F39-9A3B-A82EA5B16082}"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8833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0"/>
            <a:ext cx="7235825" cy="648097"/>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D23E6FAF-1968-5856-4F17-050BD302806C}"/>
              </a:ext>
            </a:extLst>
          </p:cNvPr>
          <p:cNvSpPr txBox="1"/>
          <p:nvPr/>
        </p:nvSpPr>
        <p:spPr>
          <a:xfrm>
            <a:off x="107504" y="679403"/>
            <a:ext cx="8856984" cy="5909310"/>
          </a:xfrm>
          <a:prstGeom prst="rect">
            <a:avLst/>
          </a:prstGeom>
          <a:solidFill>
            <a:schemeClr val="bg1"/>
          </a:solidFill>
        </p:spPr>
        <p:txBody>
          <a:bodyPr wrap="square" rtlCol="0">
            <a:spAutoFit/>
          </a:bodyPr>
          <a:lstStyle/>
          <a:p>
            <a:r>
              <a:rPr lang="fr-FR" dirty="0"/>
              <a:t>Afin de maintenir un niveau de recettes propres (compte tenu de la baisse des dotations de l’Etat)  correspondant à nos besoins de financement, il est nécessaire d’activer tous les leviers disponibles dont le levier fiscal.</a:t>
            </a:r>
          </a:p>
          <a:p>
            <a:endParaRPr lang="fr-FR" dirty="0"/>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La recette fiscale principale est </a:t>
            </a:r>
            <a:r>
              <a:rPr kumimoji="0" lang="fr-FR"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la taxe foncière sur les propriétés bâties (TFPB)</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Stabilité des taux depuis 2016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b="0" i="0" u="none" strike="noStrike" kern="1200" cap="none" spc="0" normalizeH="0" baseline="0" noProof="0" dirty="0">
                <a:ln>
                  <a:noFill/>
                </a:ln>
                <a:solidFill>
                  <a:prstClr val="black"/>
                </a:solidFill>
                <a:effectLst/>
                <a:uLnTx/>
                <a:uFillTx/>
                <a:latin typeface="Calibri" panose="020F0502020204030204"/>
                <a:ea typeface="+mn-ea"/>
                <a:cs typeface="Source Sans Pro" panose="020B0503030403020204" pitchFamily="34" charset="0"/>
              </a:rPr>
              <a:t>	</a:t>
            </a:r>
            <a:r>
              <a:rPr kumimoji="0" lang="fr-FR" altLang="fr-FR" b="0" i="0" u="none" strike="noStrike" kern="1200" cap="none" spc="0" normalizeH="0" baseline="0" noProof="0" dirty="0">
                <a:ln>
                  <a:noFill/>
                </a:ln>
                <a:solidFill>
                  <a:srgbClr val="0070C0"/>
                </a:solidFill>
                <a:effectLst/>
                <a:uLnTx/>
                <a:uFillTx/>
                <a:latin typeface="Calibri" panose="020F0502020204030204"/>
                <a:ea typeface="+mn-ea"/>
                <a:cs typeface="Source Sans Pro" panose="020B0503030403020204" pitchFamily="34" charset="0"/>
              </a:rPr>
              <a:t>Taxe foncière bâti : 46,94%</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Perspective d’évolution des taux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1 point supplémentaire sur la TFPB (augmentation du taux à 47,94 %)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a:t>
            </a:r>
            <a:r>
              <a:rPr kumimoji="0" lang="fr-FR"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sym typeface="Wingdings" panose="05000000000000000000" pitchFamily="2" charset="2"/>
              </a:rPr>
              <a:t>≈</a:t>
            </a: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+ 130 000 € de recettes fiscales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3 points supplémentaires sur la TFPB (augmentation du taux à 49,94 %)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  </a:t>
            </a:r>
            <a:r>
              <a:rPr kumimoji="0" lang="fr-FR" b="0" i="0" u="none" strike="noStrike" kern="1200" cap="none" spc="0" normalizeH="0" baseline="0" noProof="0" dirty="0">
                <a:ln>
                  <a:noFill/>
                </a:ln>
                <a:solidFill>
                  <a:prstClr val="black"/>
                </a:solidFill>
                <a:effectLst/>
                <a:uLnTx/>
                <a:uFillTx/>
                <a:latin typeface="Trebuchet MS" panose="020B0603020202020204" pitchFamily="34" charset="0"/>
                <a:ea typeface="+mn-ea"/>
                <a:cs typeface="Arial" panose="020B0604020202020204" pitchFamily="34" charset="0"/>
                <a:sym typeface="Wingdings" panose="05000000000000000000" pitchFamily="2" charset="2"/>
              </a:rPr>
              <a:t>≈</a:t>
            </a:r>
            <a:r>
              <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+ 390 000 € de recettes fiscales. </a:t>
            </a: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FR" sz="1600" u="sng" dirty="0">
                <a:solidFill>
                  <a:prstClr val="black"/>
                </a:solidFill>
              </a:rPr>
              <a:t>I</a:t>
            </a:r>
            <a:r>
              <a:rPr kumimoji="0" lang="fr-FR" sz="1600" b="0" i="0" u="sng"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mpact</a:t>
            </a:r>
            <a:r>
              <a:rPr kumimoji="0" lang="fr-FR" sz="1600" b="0" i="0" u="sng"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sur la feuille d’imposition foncière des Loire-</a:t>
            </a:r>
            <a:r>
              <a:rPr kumimoji="0" lang="fr-FR" sz="1600" b="0" i="0" u="sng" strike="noStrike" kern="1200" cap="none" spc="0" normalizeH="0" baseline="0" noProof="0" dirty="0" err="1">
                <a:ln>
                  <a:noFill/>
                </a:ln>
                <a:solidFill>
                  <a:prstClr val="black"/>
                </a:solidFill>
                <a:effectLst/>
                <a:uLnTx/>
                <a:uFillTx/>
                <a:latin typeface="Calibri" panose="020F0502020204030204" pitchFamily="34" charset="0"/>
                <a:ea typeface="+mn-ea"/>
                <a:cs typeface="Arial" panose="020B0604020202020204" pitchFamily="34" charset="0"/>
              </a:rPr>
              <a:t>Authiens</a:t>
            </a:r>
            <a:r>
              <a:rPr kumimoji="0" lang="fr-FR" sz="1600" b="0" i="0" u="sng"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lang="fr-FR" sz="1600" dirty="0">
                <a:solidFill>
                  <a:prstClr val="black"/>
                </a:solidFill>
              </a:rPr>
              <a:t>Valeur locative moyenne 2021 = 1 629 €, soit un avis d’imposition TFPB de 764 €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Revalorisation des bases + 7 % pour 2023 = 1743 € soit un avis d’ imposition TFPB de 818 €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sym typeface="Wingdings" panose="05000000000000000000" pitchFamily="2" charset="2"/>
              </a:rPr>
              <a:t> + 54 € </a:t>
            </a:r>
            <a:r>
              <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à taux constant</a:t>
            </a:r>
          </a:p>
          <a:p>
            <a:pPr marL="0" marR="0" lvl="0" indent="0" algn="l" defTabSz="914400" rtl="0" eaLnBrk="0" fontAlgn="base" latinLnBrk="0" hangingPunct="0">
              <a:lnSpc>
                <a:spcPct val="100000"/>
              </a:lnSpc>
              <a:spcBef>
                <a:spcPct val="0"/>
              </a:spcBef>
              <a:spcAft>
                <a:spcPct val="0"/>
              </a:spcAft>
              <a:buClrTx/>
              <a:buSzTx/>
              <a:buFontTx/>
              <a:buNone/>
              <a:tabLst/>
              <a:defRPr/>
            </a:pPr>
            <a:r>
              <a:rPr lang="fr-FR" sz="1600" dirty="0">
                <a:solidFill>
                  <a:prstClr val="black"/>
                </a:solidFill>
              </a:rPr>
              <a:t>Hypothèse de revalorisation 2023 du taux à 49,94 % = avis d’imposition TFPB 2023 de 871 € </a:t>
            </a:r>
          </a:p>
          <a:p>
            <a:pPr marL="0" marR="0" lvl="0" indent="0" algn="l" defTabSz="914400" rtl="0" eaLnBrk="0" fontAlgn="base" latinLnBrk="0" hangingPunct="0">
              <a:lnSpc>
                <a:spcPct val="100000"/>
              </a:lnSpc>
              <a:spcBef>
                <a:spcPct val="0"/>
              </a:spcBef>
              <a:spcAft>
                <a:spcPct val="0"/>
              </a:spcAft>
              <a:buClrTx/>
              <a:buSzTx/>
              <a:buFontTx/>
              <a:buNone/>
              <a:tabLst/>
              <a:defRPr/>
            </a:pPr>
            <a:r>
              <a:rPr lang="fr-FR" sz="1600" dirty="0">
                <a:solidFill>
                  <a:prstClr val="black"/>
                </a:solidFill>
                <a:sym typeface="Wingdings" panose="05000000000000000000" pitchFamily="2" charset="2"/>
              </a:rPr>
              <a:t></a:t>
            </a:r>
            <a:r>
              <a:rPr lang="fr-FR" sz="1600" dirty="0">
                <a:solidFill>
                  <a:prstClr val="black"/>
                </a:solidFill>
              </a:rPr>
              <a:t> + 52 € = + 5 %</a:t>
            </a:r>
            <a:endParaRPr kumimoji="0" lang="fr-F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75469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8" name="ZoneTexte 7">
            <a:extLst>
              <a:ext uri="{FF2B5EF4-FFF2-40B4-BE49-F238E27FC236}">
                <a16:creationId xmlns:a16="http://schemas.microsoft.com/office/drawing/2014/main" id="{151C40D6-51F6-08D9-E942-63E5C7CD87C9}"/>
              </a:ext>
            </a:extLst>
          </p:cNvPr>
          <p:cNvSpPr txBox="1"/>
          <p:nvPr/>
        </p:nvSpPr>
        <p:spPr>
          <a:xfrm>
            <a:off x="107504" y="650884"/>
            <a:ext cx="8928992" cy="5262979"/>
          </a:xfrm>
          <a:prstGeom prst="rect">
            <a:avLst/>
          </a:prstGeom>
          <a:noFill/>
        </p:spPr>
        <p:txBody>
          <a:bodyPr wrap="square">
            <a:spAutoFit/>
          </a:bodyPr>
          <a:lstStyle/>
          <a:p>
            <a:r>
              <a:rPr lang="en-US" sz="1600" dirty="0" err="1"/>
              <a:t>Taux</a:t>
            </a:r>
            <a:r>
              <a:rPr lang="en-US" sz="1600" dirty="0"/>
              <a:t> </a:t>
            </a:r>
            <a:r>
              <a:rPr lang="en-US" sz="1600" dirty="0" err="1"/>
              <a:t>moyen</a:t>
            </a:r>
            <a:r>
              <a:rPr lang="en-US" sz="1600" dirty="0"/>
              <a:t> de </a:t>
            </a:r>
            <a:r>
              <a:rPr lang="en-US" sz="1600" dirty="0" err="1"/>
              <a:t>taxe</a:t>
            </a:r>
            <a:r>
              <a:rPr lang="en-US" sz="1600" dirty="0"/>
              <a:t> </a:t>
            </a:r>
            <a:r>
              <a:rPr lang="en-US" sz="1600" dirty="0" err="1"/>
              <a:t>foncière</a:t>
            </a:r>
            <a:r>
              <a:rPr lang="en-US" sz="1600" dirty="0"/>
              <a:t> sur les </a:t>
            </a:r>
            <a:r>
              <a:rPr lang="en-US" sz="1600" dirty="0" err="1"/>
              <a:t>propriétés</a:t>
            </a:r>
            <a:r>
              <a:rPr lang="en-US" sz="1600" dirty="0"/>
              <a:t> </a:t>
            </a:r>
            <a:r>
              <a:rPr lang="en-US" sz="1600" dirty="0" err="1"/>
              <a:t>bâties</a:t>
            </a:r>
            <a:r>
              <a:rPr lang="en-US" sz="1600" dirty="0"/>
              <a:t> des communes </a:t>
            </a:r>
            <a:r>
              <a:rPr lang="en-US" sz="1600" dirty="0" err="1"/>
              <a:t>d’ALM</a:t>
            </a:r>
            <a:r>
              <a:rPr lang="en-US" sz="1600" dirty="0"/>
              <a:t> : 		48,64 %</a:t>
            </a:r>
          </a:p>
          <a:p>
            <a:endParaRPr lang="en-US" sz="1600" u="sng" dirty="0"/>
          </a:p>
          <a:p>
            <a:r>
              <a:rPr lang="en-US" sz="1600" u="sng" dirty="0" err="1"/>
              <a:t>Comparaison</a:t>
            </a:r>
            <a:r>
              <a:rPr lang="en-US" sz="1600" u="sng" dirty="0"/>
              <a:t> des </a:t>
            </a:r>
            <a:r>
              <a:rPr lang="en-US" sz="1600" u="sng" dirty="0" err="1"/>
              <a:t>valeurs</a:t>
            </a:r>
            <a:r>
              <a:rPr lang="en-US" sz="1600" u="sng" dirty="0"/>
              <a:t> locatives </a:t>
            </a:r>
            <a:r>
              <a:rPr lang="en-US" sz="1600" u="sng" dirty="0" err="1"/>
              <a:t>moyennes</a:t>
            </a:r>
            <a:r>
              <a:rPr lang="en-US" sz="1600" u="sng" dirty="0"/>
              <a:t> des communes </a:t>
            </a:r>
            <a:r>
              <a:rPr lang="en-US" sz="1600" u="sng" dirty="0" err="1"/>
              <a:t>proches</a:t>
            </a:r>
            <a:r>
              <a:rPr lang="en-US" sz="1600" u="sng" dirty="0"/>
              <a:t> </a:t>
            </a:r>
            <a:r>
              <a:rPr lang="en-US" sz="1600" dirty="0"/>
              <a:t>: </a:t>
            </a:r>
          </a:p>
          <a:p>
            <a:endParaRPr lang="en-US" sz="1600" dirty="0"/>
          </a:p>
          <a:p>
            <a:r>
              <a:rPr lang="en-US" sz="1600" dirty="0"/>
              <a:t>LOIRE-AUTHION		1 629 €		46,94 %</a:t>
            </a:r>
          </a:p>
          <a:p>
            <a:endParaRPr lang="en-US" sz="1600" dirty="0"/>
          </a:p>
          <a:p>
            <a:r>
              <a:rPr lang="fr-FR" sz="1600" dirty="0"/>
              <a:t>LES PONTS-DE-CE 		</a:t>
            </a:r>
            <a:r>
              <a:rPr lang="fr-FR" sz="1600" b="0" i="0" u="none" strike="noStrike" dirty="0">
                <a:solidFill>
                  <a:srgbClr val="000000"/>
                </a:solidFill>
                <a:effectLst/>
                <a:latin typeface="Calibri" panose="020F0502020204030204" pitchFamily="34" charset="0"/>
              </a:rPr>
              <a:t>2 916 € 	</a:t>
            </a:r>
            <a:r>
              <a:rPr lang="fr-FR" sz="1600" dirty="0"/>
              <a:t>	45,76 %</a:t>
            </a:r>
          </a:p>
          <a:p>
            <a:r>
              <a:rPr lang="fr-FR" sz="1600" dirty="0"/>
              <a:t>AVRILLE			</a:t>
            </a:r>
            <a:r>
              <a:rPr lang="fr-FR" sz="1600" b="0" i="0" u="none" strike="noStrike" dirty="0">
                <a:solidFill>
                  <a:srgbClr val="000000"/>
                </a:solidFill>
                <a:effectLst/>
                <a:latin typeface="Calibri" panose="020F0502020204030204" pitchFamily="34" charset="0"/>
              </a:rPr>
              <a:t>2 996 € 	</a:t>
            </a:r>
            <a:r>
              <a:rPr lang="fr-FR" sz="1600" dirty="0"/>
              <a:t>	49,39 %</a:t>
            </a:r>
          </a:p>
          <a:p>
            <a:r>
              <a:rPr lang="fr-FR" sz="1600" dirty="0"/>
              <a:t>ECOUFLANT		</a:t>
            </a:r>
            <a:r>
              <a:rPr lang="fr-FR" sz="1600" b="0" i="0" u="none" strike="noStrike" dirty="0">
                <a:solidFill>
                  <a:srgbClr val="000000"/>
                </a:solidFill>
                <a:effectLst/>
                <a:latin typeface="Calibri" panose="020F0502020204030204" pitchFamily="34" charset="0"/>
              </a:rPr>
              <a:t>3 037 €  		</a:t>
            </a:r>
            <a:r>
              <a:rPr lang="fr-FR" sz="1600" dirty="0"/>
              <a:t>42,86 %</a:t>
            </a:r>
          </a:p>
          <a:p>
            <a:r>
              <a:rPr lang="fr-FR" sz="1600" dirty="0"/>
              <a:t>VERRIERES-EN-ANJOU		</a:t>
            </a:r>
            <a:r>
              <a:rPr lang="fr-FR" sz="1600" b="0" i="0" u="none" strike="noStrike" dirty="0">
                <a:solidFill>
                  <a:srgbClr val="000000"/>
                </a:solidFill>
                <a:effectLst/>
                <a:latin typeface="Calibri" panose="020F0502020204030204" pitchFamily="34" charset="0"/>
              </a:rPr>
              <a:t>3 059 € </a:t>
            </a:r>
            <a:r>
              <a:rPr lang="fr-FR" sz="1600" dirty="0"/>
              <a:t>		49,76%</a:t>
            </a:r>
          </a:p>
          <a:p>
            <a:r>
              <a:rPr lang="fr-FR" sz="1600" dirty="0"/>
              <a:t>BOUCHEMAINE	</a:t>
            </a:r>
            <a:r>
              <a:rPr lang="fr-FR" sz="1600" b="0" i="0" u="none" strike="noStrike" dirty="0">
                <a:solidFill>
                  <a:srgbClr val="000000"/>
                </a:solidFill>
                <a:effectLst/>
                <a:latin typeface="Calibri" panose="020F0502020204030204" pitchFamily="34" charset="0"/>
              </a:rPr>
              <a:t> 	3 164  € </a:t>
            </a:r>
            <a:r>
              <a:rPr lang="fr-FR" sz="1600" dirty="0"/>
              <a:t>		47,39 %</a:t>
            </a:r>
          </a:p>
          <a:p>
            <a:r>
              <a:rPr lang="fr-FR" sz="1600" dirty="0"/>
              <a:t>TRELAZE		</a:t>
            </a:r>
            <a:r>
              <a:rPr lang="fr-FR" sz="1600" b="0" i="0" u="none" strike="noStrike" dirty="0">
                <a:solidFill>
                  <a:srgbClr val="000000"/>
                </a:solidFill>
                <a:effectLst/>
                <a:latin typeface="Calibri" panose="020F0502020204030204" pitchFamily="34" charset="0"/>
              </a:rPr>
              <a:t> 	3 271  € </a:t>
            </a:r>
            <a:r>
              <a:rPr lang="fr-FR" sz="1600" dirty="0"/>
              <a:t>		49,29 %</a:t>
            </a:r>
          </a:p>
          <a:p>
            <a:r>
              <a:rPr lang="fr-FR" sz="1600" dirty="0"/>
              <a:t>ANGERS		</a:t>
            </a:r>
            <a:r>
              <a:rPr lang="fr-FR" sz="1600" b="0" i="0" u="none" strike="noStrike" dirty="0">
                <a:solidFill>
                  <a:srgbClr val="000000"/>
                </a:solidFill>
                <a:effectLst/>
                <a:latin typeface="Calibri" panose="020F0502020204030204" pitchFamily="34" charset="0"/>
              </a:rPr>
              <a:t> 	3 408  € </a:t>
            </a:r>
            <a:r>
              <a:rPr lang="fr-FR" sz="1600" dirty="0"/>
              <a:t>		54,24 % </a:t>
            </a:r>
          </a:p>
          <a:p>
            <a:r>
              <a:rPr lang="fr-FR" sz="1600" dirty="0"/>
              <a:t>ST-BARTHELEMY-D ANJOU	</a:t>
            </a:r>
            <a:r>
              <a:rPr lang="fr-FR" sz="1600" b="0" i="0" u="none" strike="noStrike" dirty="0">
                <a:solidFill>
                  <a:srgbClr val="000000"/>
                </a:solidFill>
                <a:effectLst/>
                <a:latin typeface="Calibri" panose="020F0502020204030204" pitchFamily="34" charset="0"/>
              </a:rPr>
              <a:t>4 826  € </a:t>
            </a:r>
            <a:r>
              <a:rPr lang="fr-FR" sz="1600" dirty="0"/>
              <a:t>		45,73 % </a:t>
            </a:r>
          </a:p>
          <a:p>
            <a:r>
              <a:rPr lang="fr-FR" sz="1600" dirty="0"/>
              <a:t>BEAUCOUZE		</a:t>
            </a:r>
            <a:r>
              <a:rPr lang="fr-FR" sz="1600" b="0" i="0" u="none" strike="noStrike" dirty="0">
                <a:solidFill>
                  <a:srgbClr val="000000"/>
                </a:solidFill>
                <a:effectLst/>
                <a:latin typeface="Calibri" panose="020F0502020204030204" pitchFamily="34" charset="0"/>
              </a:rPr>
              <a:t>5 824  € </a:t>
            </a:r>
            <a:r>
              <a:rPr lang="fr-FR" sz="1600" dirty="0"/>
              <a:t>		51,64 % </a:t>
            </a:r>
          </a:p>
          <a:p>
            <a:r>
              <a:rPr lang="fr-FR" sz="1600" dirty="0"/>
              <a:t>LE PLESSIS-GRAMMOIRE	1 534 €		56,09 %</a:t>
            </a:r>
          </a:p>
          <a:p>
            <a:endParaRPr lang="fr-FR" sz="1600" dirty="0"/>
          </a:p>
          <a:p>
            <a:endParaRPr lang="fr-FR" sz="1600" dirty="0"/>
          </a:p>
          <a:p>
            <a:r>
              <a:rPr lang="fr-FR" sz="1600" dirty="0"/>
              <a:t>Pour avoir des valeurs locatives proches de celles de Loire-Authion, il faut aller à : </a:t>
            </a:r>
          </a:p>
          <a:p>
            <a:r>
              <a:rPr lang="fr-FR" sz="1600" b="0" i="0" u="none" strike="noStrike" dirty="0">
                <a:solidFill>
                  <a:srgbClr val="000000"/>
                </a:solidFill>
                <a:effectLst/>
                <a:latin typeface="Calibri" panose="020F0502020204030204" pitchFamily="34" charset="0"/>
              </a:rPr>
              <a:t>ST-MARTIN-DU-FOUILLOUX</a:t>
            </a:r>
            <a:r>
              <a:rPr lang="fr-FR" sz="1600" dirty="0"/>
              <a:t> </a:t>
            </a:r>
            <a:r>
              <a:rPr lang="en-US" sz="1600" dirty="0"/>
              <a:t>	 1 600 € 	  	49,64 %</a:t>
            </a:r>
          </a:p>
          <a:p>
            <a:r>
              <a:rPr lang="fr-FR" sz="1600" b="0" i="0" u="none" strike="noStrike" dirty="0">
                <a:solidFill>
                  <a:srgbClr val="000000"/>
                </a:solidFill>
                <a:effectLst/>
                <a:latin typeface="Calibri" panose="020F0502020204030204" pitchFamily="34" charset="0"/>
              </a:rPr>
              <a:t>RIVES-DU-LOIR-EN-ANJOU</a:t>
            </a:r>
            <a:r>
              <a:rPr lang="fr-FR" sz="1600" dirty="0"/>
              <a:t>  	 1 667  € 	 	49,02 %</a:t>
            </a:r>
          </a:p>
        </p:txBody>
      </p:sp>
    </p:spTree>
    <p:extLst>
      <p:ext uri="{BB962C8B-B14F-4D97-AF65-F5344CB8AC3E}">
        <p14:creationId xmlns:p14="http://schemas.microsoft.com/office/powerpoint/2010/main" val="304968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a:xfrm>
            <a:off x="611560" y="6492875"/>
            <a:ext cx="48696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D23E6FAF-1968-5856-4F17-050BD302806C}"/>
              </a:ext>
            </a:extLst>
          </p:cNvPr>
          <p:cNvSpPr txBox="1"/>
          <p:nvPr/>
        </p:nvSpPr>
        <p:spPr>
          <a:xfrm>
            <a:off x="110215" y="728574"/>
            <a:ext cx="8854273" cy="5632311"/>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Taxe foncière sur les propriétés non bâties </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sz="2000" dirty="0">
                <a:solidFill>
                  <a:prstClr val="black"/>
                </a:solidFill>
                <a:latin typeface="Source Sans Pro" panose="020B0503030403020204" pitchFamily="34" charset="0"/>
                <a:ea typeface="Source Sans Pro" panose="020B0503030403020204" pitchFamily="34" charset="0"/>
              </a:rPr>
              <a:t>Base = valeur locative – 20 %</a:t>
            </a:r>
          </a:p>
          <a:p>
            <a:pPr marL="285750" marR="0" lvl="0" indent="-285750" algn="just" defTabSz="914400" rtl="0" eaLnBrk="0" fontAlgn="base" latinLnBrk="0" hangingPunct="0">
              <a:lnSpc>
                <a:spcPct val="100000"/>
              </a:lnSpc>
              <a:spcBef>
                <a:spcPct val="0"/>
              </a:spcBef>
              <a:spcAft>
                <a:spcPct val="0"/>
              </a:spcAft>
              <a:buClrTx/>
              <a:buSzTx/>
              <a:buFont typeface="Symbol" panose="05050102010706020507" pitchFamily="18" charset="2"/>
              <a:buChar char="Þ"/>
              <a:tabLst/>
              <a:defRPr/>
            </a:pPr>
            <a:r>
              <a:rPr lang="fr-FR" sz="2000" dirty="0">
                <a:solidFill>
                  <a:prstClr val="black"/>
                </a:solidFill>
                <a:latin typeface="Source Sans Pro" panose="020B0503030403020204" pitchFamily="34" charset="0"/>
                <a:ea typeface="Source Sans Pro" panose="020B0503030403020204" pitchFamily="34" charset="0"/>
              </a:rPr>
              <a:t>La dynamique des bases agit sur cette recette fiscale au même titre que sur la TFPB</a:t>
            </a:r>
          </a:p>
          <a:p>
            <a:pPr marL="285750" lvl="0" indent="-285750" algn="just">
              <a:buFont typeface="Symbol" panose="05050102010706020507" pitchFamily="18" charset="2"/>
              <a:buChar char="Þ"/>
              <a:defRPr/>
            </a:pPr>
            <a:r>
              <a:rPr lang="fr-FR" sz="2000" dirty="0">
                <a:solidFill>
                  <a:prstClr val="black"/>
                </a:solidFill>
                <a:latin typeface="Source Sans Pro" panose="020B0503030403020204" pitchFamily="34" charset="0"/>
                <a:ea typeface="Source Sans Pro" panose="020B0503030403020204" pitchFamily="34" charset="0"/>
              </a:rPr>
              <a:t>De nombreuses exonération et dégrèvements s’appliquent sur cette taxe (jeunes agriculteurs, Natura 2000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sz="2000" b="1" dirty="0">
              <a:solidFill>
                <a:prstClr val="black"/>
              </a:solidFill>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sz="2000"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fr-FR" sz="2000" u="sng" dirty="0">
                <a:solidFill>
                  <a:prstClr val="black"/>
                </a:solidFill>
                <a:latin typeface="Source Sans Pro" panose="020B0503030403020204" pitchFamily="34" charset="0"/>
                <a:ea typeface="Source Sans Pro" panose="020B0503030403020204" pitchFamily="34" charset="0"/>
              </a:rPr>
              <a:t>Le taux d’imposition</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sz="200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Il est actuellement de 43,73 %</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sz="2000" dirty="0">
                <a:latin typeface="Source Sans Pro" panose="020B0503030403020204" pitchFamily="34" charset="0"/>
                <a:ea typeface="Source Sans Pro" panose="020B0503030403020204" pitchFamily="34" charset="0"/>
              </a:rPr>
              <a:t>Le taux peut augmenter dans la même proportion que  l’augmentation du taux de TFPB.</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sz="2000" dirty="0">
              <a:latin typeface="Source Sans Pro" panose="020B0503030403020204" pitchFamily="34" charset="0"/>
              <a:ea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Perspective d’évolution des taux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1 point supplémentaire sur la TFPNB (augmentation du taux à 44,73 %)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sym typeface="Wingdings" panose="05000000000000000000" pitchFamily="2" charset="2"/>
              </a:rPr>
              <a:t>  ≈ + 10 000 € de recettes fiscales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sym typeface="Wingdings" panose="05000000000000000000" pitchFamily="2" charset="2"/>
              </a:rPr>
              <a:t>	3 points supplémentaires sur la TFPNB (augmentation du taux à 46,73 %)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a:t>
            </a:r>
            <a:r>
              <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sym typeface="Wingdings" panose="05000000000000000000" pitchFamily="2" charset="2"/>
              </a:rPr>
              <a:t>   ≈ + 30 000 € de recettes fiscales.</a:t>
            </a:r>
            <a:endParaRPr kumimoji="0" 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725614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08130A18-156E-5CEB-3A71-B6D52699B5F5}"/>
              </a:ext>
            </a:extLst>
          </p:cNvPr>
          <p:cNvSpPr txBox="1"/>
          <p:nvPr/>
        </p:nvSpPr>
        <p:spPr>
          <a:xfrm>
            <a:off x="179512" y="650884"/>
            <a:ext cx="8856984" cy="5016758"/>
          </a:xfrm>
          <a:prstGeom prst="rect">
            <a:avLst/>
          </a:prstGeom>
          <a:noFill/>
        </p:spPr>
        <p:txBody>
          <a:bodyPr wrap="square">
            <a:spAutoFit/>
          </a:bodyPr>
          <a:lstStyle/>
          <a:p>
            <a:r>
              <a:rPr lang="en-US" sz="1600" dirty="0" err="1"/>
              <a:t>Taux</a:t>
            </a:r>
            <a:r>
              <a:rPr lang="en-US" sz="1600" dirty="0"/>
              <a:t> </a:t>
            </a:r>
            <a:r>
              <a:rPr lang="en-US" sz="1600" dirty="0" err="1"/>
              <a:t>moyen</a:t>
            </a:r>
            <a:r>
              <a:rPr lang="en-US" sz="1600" dirty="0"/>
              <a:t> de </a:t>
            </a:r>
            <a:r>
              <a:rPr lang="en-US" sz="1600" dirty="0" err="1"/>
              <a:t>taxe</a:t>
            </a:r>
            <a:r>
              <a:rPr lang="en-US" sz="1600" dirty="0"/>
              <a:t> </a:t>
            </a:r>
            <a:r>
              <a:rPr lang="en-US" sz="1600" dirty="0" err="1"/>
              <a:t>foncière</a:t>
            </a:r>
            <a:r>
              <a:rPr lang="en-US" sz="1600" dirty="0"/>
              <a:t> sur les </a:t>
            </a:r>
            <a:r>
              <a:rPr lang="en-US" sz="1600" dirty="0" err="1"/>
              <a:t>propriétés</a:t>
            </a:r>
            <a:r>
              <a:rPr lang="en-US" sz="1600" dirty="0"/>
              <a:t> non </a:t>
            </a:r>
            <a:r>
              <a:rPr lang="en-US" sz="1600" dirty="0" err="1"/>
              <a:t>bâties</a:t>
            </a:r>
            <a:r>
              <a:rPr lang="en-US" sz="1600" dirty="0"/>
              <a:t> des communes </a:t>
            </a:r>
            <a:r>
              <a:rPr lang="en-US" sz="1600" dirty="0" err="1"/>
              <a:t>d’ALM</a:t>
            </a:r>
            <a:r>
              <a:rPr lang="en-US" sz="1600" dirty="0"/>
              <a:t> : 	46,51 %</a:t>
            </a:r>
          </a:p>
          <a:p>
            <a:endParaRPr lang="en-US" sz="1600" u="sng" dirty="0"/>
          </a:p>
          <a:p>
            <a:r>
              <a:rPr lang="en-US" sz="1600" u="sng" dirty="0" err="1"/>
              <a:t>Comparaison</a:t>
            </a:r>
            <a:r>
              <a:rPr lang="en-US" sz="1600" u="sng" dirty="0"/>
              <a:t> des </a:t>
            </a:r>
            <a:r>
              <a:rPr lang="en-US" sz="1600" u="sng" dirty="0" err="1"/>
              <a:t>valeurs</a:t>
            </a:r>
            <a:r>
              <a:rPr lang="en-US" sz="1600" u="sng" dirty="0"/>
              <a:t> locatives </a:t>
            </a:r>
            <a:r>
              <a:rPr lang="en-US" sz="1600" u="sng" dirty="0" err="1"/>
              <a:t>moyennes</a:t>
            </a:r>
            <a:r>
              <a:rPr lang="en-US" sz="1600" u="sng" dirty="0"/>
              <a:t> des communes </a:t>
            </a:r>
            <a:r>
              <a:rPr lang="en-US" sz="1600" u="sng" dirty="0" err="1"/>
              <a:t>proches</a:t>
            </a:r>
            <a:r>
              <a:rPr lang="en-US" sz="1600" u="sng" dirty="0"/>
              <a:t> </a:t>
            </a:r>
            <a:r>
              <a:rPr lang="en-US" sz="1600" dirty="0"/>
              <a:t>: </a:t>
            </a:r>
          </a:p>
          <a:p>
            <a:endParaRPr lang="en-US" sz="1600" dirty="0"/>
          </a:p>
          <a:p>
            <a:r>
              <a:rPr lang="en-US" sz="1600" dirty="0"/>
              <a:t>LOIRE-AUTHION		197 €		43,73 %</a:t>
            </a:r>
          </a:p>
          <a:p>
            <a:endParaRPr lang="en-US" sz="1600" dirty="0"/>
          </a:p>
          <a:p>
            <a:r>
              <a:rPr lang="fr-FR" sz="1600" dirty="0"/>
              <a:t>LES PONTS-DE-CE 		117 </a:t>
            </a:r>
            <a:r>
              <a:rPr lang="fr-FR" sz="1600" b="0" i="0" u="none" strike="noStrike" dirty="0">
                <a:solidFill>
                  <a:srgbClr val="000000"/>
                </a:solidFill>
                <a:effectLst/>
                <a:latin typeface="Calibri" panose="020F0502020204030204" pitchFamily="34" charset="0"/>
              </a:rPr>
              <a:t>€ 	</a:t>
            </a:r>
            <a:r>
              <a:rPr lang="fr-FR" sz="1600" dirty="0"/>
              <a:t>	48,07 %</a:t>
            </a:r>
          </a:p>
          <a:p>
            <a:r>
              <a:rPr lang="fr-FR" sz="1600" dirty="0"/>
              <a:t>AVRILLE			</a:t>
            </a:r>
            <a:r>
              <a:rPr lang="fr-FR" sz="1600" b="0" i="0" u="none" strike="noStrike" dirty="0">
                <a:solidFill>
                  <a:srgbClr val="000000"/>
                </a:solidFill>
                <a:effectLst/>
                <a:latin typeface="Calibri" panose="020F0502020204030204" pitchFamily="34" charset="0"/>
              </a:rPr>
              <a:t>287 € 	</a:t>
            </a:r>
            <a:r>
              <a:rPr lang="fr-FR" sz="1600" dirty="0"/>
              <a:t>	41,71 %</a:t>
            </a:r>
          </a:p>
          <a:p>
            <a:r>
              <a:rPr lang="fr-FR" sz="1600" dirty="0"/>
              <a:t>ECOUFLANT		</a:t>
            </a:r>
            <a:r>
              <a:rPr lang="fr-FR" sz="1600" b="0" i="0" u="none" strike="noStrike" dirty="0">
                <a:solidFill>
                  <a:srgbClr val="000000"/>
                </a:solidFill>
                <a:effectLst/>
                <a:latin typeface="Calibri" panose="020F0502020204030204" pitchFamily="34" charset="0"/>
              </a:rPr>
              <a:t>166 €  		</a:t>
            </a:r>
            <a:r>
              <a:rPr lang="fr-FR" sz="1600" dirty="0"/>
              <a:t> 24,99 %</a:t>
            </a:r>
          </a:p>
          <a:p>
            <a:r>
              <a:rPr lang="fr-FR" sz="1600" dirty="0"/>
              <a:t>VERRIERES-EN-ANJOU		</a:t>
            </a:r>
            <a:r>
              <a:rPr lang="fr-FR" sz="1600" b="0" i="0" u="none" strike="noStrike" dirty="0">
                <a:solidFill>
                  <a:srgbClr val="000000"/>
                </a:solidFill>
                <a:effectLst/>
                <a:latin typeface="Calibri" panose="020F0502020204030204" pitchFamily="34" charset="0"/>
              </a:rPr>
              <a:t>214 € </a:t>
            </a:r>
            <a:r>
              <a:rPr lang="fr-FR" sz="1600" dirty="0"/>
              <a:t>		48,03 %</a:t>
            </a:r>
          </a:p>
          <a:p>
            <a:r>
              <a:rPr lang="fr-FR" sz="1600" dirty="0"/>
              <a:t>BOUCHEMAINE	</a:t>
            </a:r>
            <a:r>
              <a:rPr lang="fr-FR" sz="1600" b="0" i="0" u="none" strike="noStrike" dirty="0">
                <a:solidFill>
                  <a:srgbClr val="000000"/>
                </a:solidFill>
                <a:effectLst/>
                <a:latin typeface="Calibri" panose="020F0502020204030204" pitchFamily="34" charset="0"/>
              </a:rPr>
              <a:t> </a:t>
            </a:r>
            <a:r>
              <a:rPr lang="fr-FR" sz="1600" dirty="0">
                <a:solidFill>
                  <a:srgbClr val="000000"/>
                </a:solidFill>
              </a:rPr>
              <a:t>	</a:t>
            </a:r>
            <a:r>
              <a:rPr lang="fr-FR" sz="1600" b="0" i="0" u="none" strike="noStrike" dirty="0">
                <a:solidFill>
                  <a:srgbClr val="000000"/>
                </a:solidFill>
                <a:effectLst/>
                <a:latin typeface="Calibri" panose="020F0502020204030204" pitchFamily="34" charset="0"/>
              </a:rPr>
              <a:t>130 € </a:t>
            </a:r>
            <a:r>
              <a:rPr lang="fr-FR" sz="1600" dirty="0"/>
              <a:t>		47,97  %</a:t>
            </a:r>
          </a:p>
          <a:p>
            <a:r>
              <a:rPr lang="fr-FR" sz="1600" dirty="0"/>
              <a:t>TRELAZE		</a:t>
            </a:r>
            <a:r>
              <a:rPr lang="fr-FR" sz="1600" b="0" i="0" u="none" strike="noStrike" dirty="0">
                <a:solidFill>
                  <a:srgbClr val="000000"/>
                </a:solidFill>
                <a:effectLst/>
                <a:latin typeface="Calibri" panose="020F0502020204030204" pitchFamily="34" charset="0"/>
              </a:rPr>
              <a:t> 	150 € </a:t>
            </a:r>
            <a:r>
              <a:rPr lang="fr-FR" sz="1600" dirty="0"/>
              <a:t>		62,18 %</a:t>
            </a:r>
          </a:p>
          <a:p>
            <a:r>
              <a:rPr lang="fr-FR" sz="1600" dirty="0"/>
              <a:t>ANGERS		</a:t>
            </a:r>
            <a:r>
              <a:rPr lang="fr-FR" sz="1600" b="0" i="0" u="none" strike="noStrike" dirty="0">
                <a:solidFill>
                  <a:srgbClr val="000000"/>
                </a:solidFill>
                <a:effectLst/>
                <a:latin typeface="Calibri" panose="020F0502020204030204" pitchFamily="34" charset="0"/>
              </a:rPr>
              <a:t> 	352 € </a:t>
            </a:r>
            <a:r>
              <a:rPr lang="fr-FR" sz="1600" dirty="0"/>
              <a:t>		38,57 % </a:t>
            </a:r>
          </a:p>
          <a:p>
            <a:r>
              <a:rPr lang="fr-FR" sz="1600" dirty="0"/>
              <a:t>ST-BARTHELEMY-D ANJOU	</a:t>
            </a:r>
            <a:r>
              <a:rPr lang="fr-FR" sz="1600" b="0" i="0" u="none" strike="noStrike" dirty="0">
                <a:solidFill>
                  <a:srgbClr val="000000"/>
                </a:solidFill>
                <a:effectLst/>
                <a:latin typeface="Calibri" panose="020F0502020204030204" pitchFamily="34" charset="0"/>
              </a:rPr>
              <a:t>156 € </a:t>
            </a:r>
            <a:r>
              <a:rPr lang="fr-FR" sz="1600" dirty="0"/>
              <a:t>		54,75 % </a:t>
            </a:r>
          </a:p>
          <a:p>
            <a:r>
              <a:rPr lang="fr-FR" sz="1600" dirty="0"/>
              <a:t>BEAUCOUZE		348</a:t>
            </a:r>
            <a:r>
              <a:rPr lang="fr-FR" sz="1600" b="0" i="0" u="none" strike="noStrike" dirty="0">
                <a:solidFill>
                  <a:srgbClr val="000000"/>
                </a:solidFill>
                <a:effectLst/>
                <a:latin typeface="Calibri" panose="020F0502020204030204" pitchFamily="34" charset="0"/>
              </a:rPr>
              <a:t> € </a:t>
            </a:r>
            <a:r>
              <a:rPr lang="fr-FR" sz="1600" dirty="0"/>
              <a:t>		43,22 % </a:t>
            </a:r>
          </a:p>
          <a:p>
            <a:r>
              <a:rPr lang="fr-FR" sz="1600" dirty="0"/>
              <a:t>LE PLESSIS-GRAMMOIRE	121 €		51,40 %</a:t>
            </a:r>
          </a:p>
          <a:p>
            <a:endParaRPr lang="fr-FR" sz="1600" dirty="0"/>
          </a:p>
          <a:p>
            <a:endParaRPr lang="fr-FR" sz="1600" dirty="0"/>
          </a:p>
          <a:p>
            <a:r>
              <a:rPr lang="fr-FR" sz="1600" dirty="0"/>
              <a:t>Pour avoir des valeurs locatives proches de celles de Loire-Authion, il faut aller à : </a:t>
            </a:r>
          </a:p>
          <a:p>
            <a:r>
              <a:rPr lang="fr-FR" sz="1600" dirty="0"/>
              <a:t>STE-GEMMES-SUR-LOIRE	194 €		52,28 %</a:t>
            </a:r>
          </a:p>
        </p:txBody>
      </p:sp>
    </p:spTree>
    <p:extLst>
      <p:ext uri="{BB962C8B-B14F-4D97-AF65-F5344CB8AC3E}">
        <p14:creationId xmlns:p14="http://schemas.microsoft.com/office/powerpoint/2010/main" val="223424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D23E6FAF-1968-5856-4F17-050BD302806C}"/>
              </a:ext>
            </a:extLst>
          </p:cNvPr>
          <p:cNvSpPr txBox="1"/>
          <p:nvPr/>
        </p:nvSpPr>
        <p:spPr>
          <a:xfrm>
            <a:off x="215516" y="889843"/>
            <a:ext cx="8712968" cy="5078313"/>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La taxe sur les pylônes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En 2022, le montant de cette imposition forfaitaire est fixé à 2 669 € pour les pylônes supportant des lignes électriques dont la tension est comprise entre 200 et 350 kilovolts et à 5 331 € pour les pylônes supportant des lignes électriques dont la tension est supérieure à 350 kilovolts. </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dirty="0">
              <a:solidFill>
                <a:prstClr val="black"/>
              </a:solidFill>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La commune n’a pas de levier possible sur cette recette.</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dirty="0">
              <a:solidFill>
                <a:prstClr val="black"/>
              </a:solidFill>
              <a:latin typeface="Source Sans Pro" panose="020B0503030403020204" pitchFamily="34" charset="0"/>
              <a:ea typeface="Source Sans Pro" panose="020B0503030403020204" pitchFamily="34" charset="0"/>
            </a:endParaRPr>
          </a:p>
          <a:p>
            <a:pPr algn="just"/>
            <a:r>
              <a:rPr lang="fr-FR" b="1" i="0" u="none" strike="noStrike" baseline="0" dirty="0">
                <a:latin typeface="Source Sans Pro" panose="020B0503030403020204" pitchFamily="34" charset="0"/>
                <a:ea typeface="Source Sans Pro" panose="020B0503030403020204" pitchFamily="34" charset="0"/>
              </a:rPr>
              <a:t>Dotation de compensation de la réforme de taxe professionnelle (DCRTP) et garantie</a:t>
            </a:r>
          </a:p>
          <a:p>
            <a:pPr algn="just"/>
            <a:r>
              <a:rPr lang="fr-FR" b="1" i="0" u="none" strike="noStrike" baseline="0" dirty="0">
                <a:latin typeface="Source Sans Pro" panose="020B0503030403020204" pitchFamily="34" charset="0"/>
                <a:ea typeface="Source Sans Pro" panose="020B0503030403020204" pitchFamily="34" charset="0"/>
              </a:rPr>
              <a:t>individuelle de ressources (GIR)</a:t>
            </a:r>
          </a:p>
          <a:p>
            <a:pPr algn="just"/>
            <a:endParaRPr lang="fr-FR" b="1" i="0" u="none" strike="noStrike" baseline="0" dirty="0">
              <a:latin typeface="Source Sans Pro" panose="020B0503030403020204" pitchFamily="34" charset="0"/>
              <a:ea typeface="Source Sans Pro" panose="020B0503030403020204" pitchFamily="34" charset="0"/>
            </a:endParaRPr>
          </a:p>
          <a:p>
            <a:pPr algn="just"/>
            <a:r>
              <a:rPr lang="fr-FR" b="0" i="0" u="none" strike="noStrike" baseline="0" dirty="0">
                <a:latin typeface="Source Sans Pro" panose="020B0503030403020204" pitchFamily="34" charset="0"/>
                <a:ea typeface="Source Sans Pro" panose="020B0503030403020204" pitchFamily="34" charset="0"/>
              </a:rPr>
              <a:t>La loi de finances pour 2010 a instauré la dotation de compensation de la réforme de la taxe professionnelle (DCRTP) et le mécanisme de garantie individuelle de ressources (GIR) qui ont permis de neutraliser les effets financiers de la réforme de la taxe professionnelle.</a:t>
            </a:r>
          </a:p>
          <a:p>
            <a:pPr algn="just"/>
            <a:endParaRPr lang="fr-FR" b="0" i="0" u="none" strike="noStrike" baseline="0" dirty="0">
              <a:latin typeface="Source Sans Pro" panose="020B0503030403020204" pitchFamily="34" charset="0"/>
              <a:ea typeface="Source Sans Pro" panose="020B0503030403020204" pitchFamily="34" charset="0"/>
            </a:endParaRPr>
          </a:p>
          <a:p>
            <a:pPr algn="just"/>
            <a:r>
              <a:rPr kumimoji="0" lang="fr-FR"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rPr>
              <a:t>S’agissant de dotations, la commune n’a pas de levier possible sur ces recettes.</a:t>
            </a:r>
            <a:endParaRPr kumimoji="0" lang="fr-FR"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p:txBody>
      </p:sp>
    </p:spTree>
    <p:extLst>
      <p:ext uri="{BB962C8B-B14F-4D97-AF65-F5344CB8AC3E}">
        <p14:creationId xmlns:p14="http://schemas.microsoft.com/office/powerpoint/2010/main" val="320321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a:extLst>
              <a:ext uri="{FF2B5EF4-FFF2-40B4-BE49-F238E27FC236}">
                <a16:creationId xmlns:a16="http://schemas.microsoft.com/office/drawing/2014/main" id="{7237603C-BB6C-4B50-A832-9620BB53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5">
            <a:extLst>
              <a:ext uri="{FF2B5EF4-FFF2-40B4-BE49-F238E27FC236}">
                <a16:creationId xmlns:a16="http://schemas.microsoft.com/office/drawing/2014/main" id="{A8B04FB7-D3F9-4A79-96CD-735F24DDDA47}"/>
              </a:ext>
            </a:extLst>
          </p:cNvPr>
          <p:cNvSpPr txBox="1">
            <a:spLocks noChangeArrowheads="1"/>
          </p:cNvSpPr>
          <p:nvPr/>
        </p:nvSpPr>
        <p:spPr bwMode="auto">
          <a:xfrm>
            <a:off x="431540" y="2124380"/>
            <a:ext cx="8280920" cy="26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kumimoji="0" lang="fr-FR" altLang="fr-FR" sz="4400" b="1" i="0" u="none" strike="noStrike" kern="1200" cap="none" spc="0" normalizeH="0" baseline="0" noProof="0" dirty="0">
                <a:ln>
                  <a:noFill/>
                </a:ln>
                <a:solidFill>
                  <a:srgbClr val="88B640"/>
                </a:solidFill>
                <a:effectLst/>
                <a:uLnTx/>
                <a:uFillTx/>
                <a:latin typeface="Source Sans Pro" panose="020B0503030403020204" pitchFamily="34" charset="0"/>
                <a:ea typeface="+mn-ea"/>
                <a:cs typeface="Arial" panose="020B0604020202020204" pitchFamily="34" charset="0"/>
              </a:rPr>
              <a:t>1. Contexte de la préparation budgétaire 2023</a:t>
            </a:r>
          </a:p>
        </p:txBody>
      </p:sp>
      <p:sp>
        <p:nvSpPr>
          <p:cNvPr id="2" name="Espace réservé du pied de page 1">
            <a:extLst>
              <a:ext uri="{FF2B5EF4-FFF2-40B4-BE49-F238E27FC236}">
                <a16:creationId xmlns:a16="http://schemas.microsoft.com/office/drawing/2014/main" id="{76501422-7039-4D59-B28D-5D248D00F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t>Conseil Municipal du 10 janvier 2023</a:t>
            </a:r>
          </a:p>
        </p:txBody>
      </p:sp>
      <p:sp>
        <p:nvSpPr>
          <p:cNvPr id="24581" name="Espace réservé du numéro de diapositive 2">
            <a:extLst>
              <a:ext uri="{FF2B5EF4-FFF2-40B4-BE49-F238E27FC236}">
                <a16:creationId xmlns:a16="http://schemas.microsoft.com/office/drawing/2014/main" id="{336827BD-FA0E-470E-9278-CD83CC8C55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D936B-D015-4F39-9A3B-A82EA5B16082}"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358717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fiscal</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a:xfrm>
            <a:off x="611560" y="6492062"/>
            <a:ext cx="48696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fr-FR" altLang="fr-F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D23E6FAF-1968-5856-4F17-050BD302806C}"/>
              </a:ext>
            </a:extLst>
          </p:cNvPr>
          <p:cNvSpPr txBox="1"/>
          <p:nvPr/>
        </p:nvSpPr>
        <p:spPr>
          <a:xfrm>
            <a:off x="179512" y="765582"/>
            <a:ext cx="8604956" cy="5355312"/>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lang="fr-FR" b="1" dirty="0">
                <a:solidFill>
                  <a:prstClr val="black"/>
                </a:solidFill>
                <a:latin typeface="Source Sans Pro" panose="020B0503030403020204" pitchFamily="34" charset="0"/>
                <a:ea typeface="Source Sans Pro" panose="020B0503030403020204" pitchFamily="34" charset="0"/>
              </a:rPr>
              <a:t>La taxe d’habitation</a:t>
            </a: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b="1" dirty="0">
              <a:solidFill>
                <a:prstClr val="black"/>
              </a:solidFill>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fr-FR" b="0" i="0" dirty="0">
                <a:solidFill>
                  <a:srgbClr val="000000"/>
                </a:solidFill>
                <a:effectLst/>
                <a:latin typeface="Source Sans Pro" panose="020B0503030403020204" pitchFamily="34" charset="0"/>
                <a:ea typeface="Source Sans Pro" panose="020B0503030403020204" pitchFamily="34" charset="0"/>
              </a:rPr>
              <a:t>L'exonération s'est échelonnée sur cinq ans, d'abord pour les foyers les plus modestes et ensuite pour les autres : 30% de baisse en 2021, 65% en 2022. </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i="0" dirty="0">
                <a:solidFill>
                  <a:srgbClr val="000000"/>
                </a:solidFill>
                <a:effectLst/>
                <a:latin typeface="Source Sans Pro" panose="020B0503030403020204" pitchFamily="34" charset="0"/>
                <a:ea typeface="Source Sans Pro" panose="020B0503030403020204" pitchFamily="34" charset="0"/>
              </a:rPr>
              <a:t>Cette taxe a représenté une recette de 83 235 € en 2022.</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a:solidFill>
                  <a:srgbClr val="000000"/>
                </a:solidFill>
                <a:latin typeface="Source Sans Pro" panose="020B0503030403020204" pitchFamily="34" charset="0"/>
                <a:ea typeface="Source Sans Pro" panose="020B0503030403020204" pitchFamily="34" charset="0"/>
              </a:rPr>
              <a:t>A</a:t>
            </a:r>
            <a:r>
              <a:rPr lang="fr-FR" i="0" dirty="0">
                <a:solidFill>
                  <a:srgbClr val="000000"/>
                </a:solidFill>
                <a:effectLst/>
                <a:latin typeface="Source Sans Pro" panose="020B0503030403020204" pitchFamily="34" charset="0"/>
                <a:ea typeface="Source Sans Pro" panose="020B0503030403020204" pitchFamily="34" charset="0"/>
              </a:rPr>
              <a:t> partir de 2023, l’exonération est totale, pour les résidences principales.</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a:solidFill>
                  <a:srgbClr val="000000"/>
                </a:solidFill>
                <a:latin typeface="Source Sans Pro" panose="020B0503030403020204" pitchFamily="34" charset="0"/>
                <a:ea typeface="Source Sans Pro" panose="020B0503030403020204" pitchFamily="34" charset="0"/>
              </a:rPr>
              <a:t>Néanmoins, cette taxe continue de s’appliquer sur les résidences secondaires.</a:t>
            </a:r>
            <a:endParaRPr lang="fr-FR" dirty="0">
              <a:solidFill>
                <a:prstClr val="black"/>
              </a:solidFill>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La taxe d’habitation sur les  logements vacants </a:t>
            </a:r>
            <a:r>
              <a:rPr kumimoji="0" lang="fr-FR"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 taxe sur les logements vacants )</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Cette taxe a été instaurée à Loire-Authion en 2016. Elle concerne les logements vacants depuis plus de 2 ans.</a:t>
            </a: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a:solidFill>
                  <a:prstClr val="black"/>
                </a:solidFill>
                <a:latin typeface="Source Sans Pro" panose="020B0503030403020204" pitchFamily="34" charset="0"/>
                <a:ea typeface="Source Sans Pro" panose="020B0503030403020204" pitchFamily="34" charset="0"/>
              </a:rPr>
              <a:t>Le taux applicable est de 14,65 %. Ce taux était figé jusqu’en 2022.</a:t>
            </a:r>
            <a:endPar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a:solidFill>
                  <a:prstClr val="black"/>
                </a:solidFill>
                <a:latin typeface="Source Sans Pro" panose="020B0503030403020204" pitchFamily="34" charset="0"/>
                <a:ea typeface="Source Sans Pro" panose="020B0503030403020204" pitchFamily="34" charset="0"/>
              </a:rPr>
              <a:t>Cette taxe représente 16 219 € pour l’année 2022.</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lang="fr-FR" dirty="0">
                <a:solidFill>
                  <a:prstClr val="black"/>
                </a:solidFill>
                <a:latin typeface="Source Sans Pro" panose="020B0503030403020204" pitchFamily="34" charset="0"/>
                <a:ea typeface="Source Sans Pro" panose="020B0503030403020204" pitchFamily="34" charset="0"/>
              </a:rPr>
              <a:t>Si la commune augmente son taux de taxe foncière, elle peut, dans la même proportion, augmenter son taux de taxe d’habitation sur les logements vacants.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Une augmentation de 3 points = un taux à 17,65 % permettra une recette fiscale complémentaire de  4 690 €. </a:t>
            </a:r>
            <a:endParaRPr kumimoji="0" lang="fr-FR"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13199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27384"/>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L’optimisation des recettes : le levier  tarifaire</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8C93323D-BA9B-F4A6-E8F1-A05118ECF6EB}"/>
              </a:ext>
            </a:extLst>
          </p:cNvPr>
          <p:cNvSpPr txBox="1"/>
          <p:nvPr/>
        </p:nvSpPr>
        <p:spPr>
          <a:xfrm>
            <a:off x="288034" y="1121412"/>
            <a:ext cx="4427983" cy="4524315"/>
          </a:xfrm>
          <a:prstGeom prst="rect">
            <a:avLst/>
          </a:prstGeom>
          <a:noFill/>
        </p:spPr>
        <p:txBody>
          <a:bodyPr wrap="square" rtlCol="0">
            <a:spAutoFit/>
          </a:bodyPr>
          <a:lstStyle/>
          <a:p>
            <a:r>
              <a:rPr lang="fr-FR" dirty="0"/>
              <a:t>Les recettes tarifaires constituent 60 % des recettes d’activités, pour un montant, en 2022, de plus de 930 000 €.</a:t>
            </a:r>
          </a:p>
          <a:p>
            <a:endParaRPr lang="fr-FR" dirty="0"/>
          </a:p>
          <a:p>
            <a:r>
              <a:rPr lang="fr-FR" dirty="0"/>
              <a:t>Le conseil municipal peut agir sur le volume de ces recettes.</a:t>
            </a:r>
          </a:p>
          <a:p>
            <a:endParaRPr lang="fr-FR" dirty="0"/>
          </a:p>
          <a:p>
            <a:endParaRPr lang="fr-FR" dirty="0"/>
          </a:p>
          <a:p>
            <a:r>
              <a:rPr lang="fr-FR" dirty="0"/>
              <a:t>Ces tarifs couvrent :</a:t>
            </a:r>
          </a:p>
          <a:p>
            <a:pPr marL="285750" indent="-285750">
              <a:buFontTx/>
              <a:buChar char="-"/>
            </a:pPr>
            <a:r>
              <a:rPr lang="fr-FR" dirty="0"/>
              <a:t>Les tarifications périscolaires et scolaires (cantine et garderie)</a:t>
            </a:r>
          </a:p>
          <a:p>
            <a:pPr marL="285750" indent="-285750">
              <a:buFontTx/>
              <a:buChar char="-"/>
            </a:pPr>
            <a:r>
              <a:rPr lang="fr-FR" dirty="0"/>
              <a:t>La tarification culturelle</a:t>
            </a:r>
          </a:p>
          <a:p>
            <a:pPr marL="285750" indent="-285750">
              <a:buFontTx/>
              <a:buChar char="-"/>
            </a:pPr>
            <a:r>
              <a:rPr lang="fr-FR" dirty="0"/>
              <a:t>Les concessions funéraires</a:t>
            </a:r>
          </a:p>
          <a:p>
            <a:pPr marL="285750" indent="-285750">
              <a:buFontTx/>
              <a:buChar char="-"/>
            </a:pPr>
            <a:r>
              <a:rPr lang="fr-FR" dirty="0"/>
              <a:t>Les locations de salles</a:t>
            </a:r>
          </a:p>
          <a:p>
            <a:pPr marL="285750" indent="-285750">
              <a:buFontTx/>
              <a:buChar char="-"/>
            </a:pPr>
            <a:r>
              <a:rPr lang="fr-FR" dirty="0"/>
              <a:t>Les redevances d’occupation du domaine public communal.</a:t>
            </a:r>
          </a:p>
        </p:txBody>
      </p:sp>
      <p:graphicFrame>
        <p:nvGraphicFramePr>
          <p:cNvPr id="7" name="Graphique 6">
            <a:extLst>
              <a:ext uri="{FF2B5EF4-FFF2-40B4-BE49-F238E27FC236}">
                <a16:creationId xmlns:a16="http://schemas.microsoft.com/office/drawing/2014/main" id="{B2CCEFFD-AD14-5EAE-E385-BDC91EF1EA58}"/>
              </a:ext>
            </a:extLst>
          </p:cNvPr>
          <p:cNvGraphicFramePr>
            <a:graphicFrameLocks/>
          </p:cNvGraphicFramePr>
          <p:nvPr>
            <p:extLst>
              <p:ext uri="{D42A27DB-BD31-4B8C-83A1-F6EECF244321}">
                <p14:modId xmlns:p14="http://schemas.microsoft.com/office/powerpoint/2010/main" val="2840044403"/>
              </p:ext>
            </p:extLst>
          </p:nvPr>
        </p:nvGraphicFramePr>
        <p:xfrm>
          <a:off x="4716017" y="980728"/>
          <a:ext cx="4166778" cy="53285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5912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44687" y="0"/>
            <a:ext cx="7235825" cy="620688"/>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Le levier tarifaire</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687"/>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3A4B249F-9BB7-2713-C48F-055E19966759}"/>
              </a:ext>
            </a:extLst>
          </p:cNvPr>
          <p:cNvSpPr txBox="1"/>
          <p:nvPr/>
        </p:nvSpPr>
        <p:spPr>
          <a:xfrm>
            <a:off x="58738" y="-15608"/>
            <a:ext cx="18539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7" name="ZoneTexte 5">
            <a:extLst>
              <a:ext uri="{FF2B5EF4-FFF2-40B4-BE49-F238E27FC236}">
                <a16:creationId xmlns:a16="http://schemas.microsoft.com/office/drawing/2014/main" id="{80C833EC-4663-5C32-0682-B65560639A85}"/>
              </a:ext>
            </a:extLst>
          </p:cNvPr>
          <p:cNvSpPr txBox="1">
            <a:spLocks noChangeArrowheads="1"/>
          </p:cNvSpPr>
          <p:nvPr/>
        </p:nvSpPr>
        <p:spPr bwMode="auto">
          <a:xfrm>
            <a:off x="187953" y="647218"/>
            <a:ext cx="8768093"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spcBef>
                <a:spcPct val="0"/>
              </a:spcBef>
              <a:spcAft>
                <a:spcPct val="0"/>
              </a:spcAft>
              <a:buClrTx/>
              <a:buSzTx/>
              <a:buFont typeface="Arial" panose="020B0604020202020204" pitchFamily="34" charset="0"/>
              <a:buNone/>
              <a:tabLst/>
              <a:defRPr/>
            </a:pPr>
            <a:r>
              <a:rPr kumimoji="0" lang="fr-FR" altLang="fr-FR" sz="22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2 orientations  qui pourront se  cumuler :</a:t>
            </a:r>
          </a:p>
          <a:p>
            <a:pPr marL="0" marR="0" lvl="0" indent="0" algn="just" defTabSz="914400" rtl="0" eaLnBrk="0" fontAlgn="base" latinLnBrk="0" hangingPunct="0">
              <a:spcBef>
                <a:spcPct val="0"/>
              </a:spcBef>
              <a:spcAft>
                <a:spcPct val="0"/>
              </a:spcAft>
              <a:buClrTx/>
              <a:buSzTx/>
              <a:buFont typeface="Arial" panose="020B0604020202020204" pitchFamily="34" charset="0"/>
              <a:buNone/>
              <a:tabLst/>
              <a:defRPr/>
            </a:pPr>
            <a:endParaRPr lang="fr-FR" altLang="fr-FR" sz="2200" dirty="0">
              <a:solidFill>
                <a:srgbClr val="000000"/>
              </a:solidFill>
              <a:latin typeface="Source Sans Pro" panose="020B0503030403020204" pitchFamily="34" charset="0"/>
              <a:ea typeface="Source Sans Pro" panose="020B0503030403020204" pitchFamily="34" charset="0"/>
              <a:cs typeface="Source Sans Pro" panose="020B0503030403020204" pitchFamily="34" charset="0"/>
            </a:endParaRPr>
          </a:p>
          <a:p>
            <a:pPr marL="285750" indent="-285750" algn="just">
              <a:spcBef>
                <a:spcPct val="0"/>
              </a:spcBef>
              <a:buFont typeface="Wingdings" panose="05000000000000000000" pitchFamily="2" charset="2"/>
              <a:buChar char="Ø"/>
              <a:defRPr/>
            </a:pPr>
            <a:r>
              <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Revaloriser les tarifs communaux annuellement en fonction d’un indice ou pourcentage préétabli (prise en compte de l’inflation).</a:t>
            </a:r>
          </a:p>
          <a:p>
            <a:pPr algn="just">
              <a:spcBef>
                <a:spcPct val="0"/>
              </a:spcBef>
              <a:buNone/>
              <a:defRPr/>
            </a:pPr>
            <a:endParaRPr lang="fr-FR" altLang="fr-FR" sz="2200" dirty="0">
              <a:solidFill>
                <a:srgbClr val="000000"/>
              </a:solidFill>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just" defTabSz="914400" rtl="0" eaLnBrk="0" fontAlgn="base" latinLnBrk="0" hangingPunct="0">
              <a:spcBef>
                <a:spcPct val="0"/>
              </a:spcBef>
              <a:spcAft>
                <a:spcPct val="0"/>
              </a:spcAft>
              <a:buClrTx/>
              <a:buSzTx/>
              <a:buFont typeface="Wingdings" panose="05000000000000000000" pitchFamily="2" charset="2"/>
              <a:buChar char="Ø"/>
              <a:tabLst/>
              <a:defRPr/>
            </a:pPr>
            <a:r>
              <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Ajuster les tarifs en fonction des coûts du service public :</a:t>
            </a:r>
          </a:p>
          <a:p>
            <a:pPr marL="0" marR="0" lvl="0" indent="0" algn="just" defTabSz="914400" rtl="0" eaLnBrk="0" fontAlgn="base" latinLnBrk="0" hangingPunct="0">
              <a:spcBef>
                <a:spcPct val="0"/>
              </a:spcBef>
              <a:spcAft>
                <a:spcPct val="0"/>
              </a:spcAft>
              <a:buClrTx/>
              <a:buSzTx/>
              <a:buFontTx/>
              <a:buNone/>
              <a:tabLst/>
              <a:defRPr/>
            </a:pPr>
            <a:endPar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just" defTabSz="914400" rtl="0" eaLnBrk="0" fontAlgn="base" latinLnBrk="0" hangingPunct="0">
              <a:spcBef>
                <a:spcPct val="0"/>
              </a:spcBef>
              <a:spcAft>
                <a:spcPct val="0"/>
              </a:spcAft>
              <a:buClrTx/>
              <a:buSzTx/>
              <a:buFontTx/>
              <a:buChar char="-"/>
              <a:tabLst/>
              <a:defRPr/>
            </a:pPr>
            <a:r>
              <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Evaluer le coût complet du service public</a:t>
            </a:r>
          </a:p>
          <a:p>
            <a:pPr marL="285750" marR="0" lvl="0" indent="-285750" algn="just" defTabSz="914400" rtl="0" eaLnBrk="0" fontAlgn="base" latinLnBrk="0" hangingPunct="0">
              <a:spcBef>
                <a:spcPct val="0"/>
              </a:spcBef>
              <a:spcAft>
                <a:spcPct val="0"/>
              </a:spcAft>
              <a:buClrTx/>
              <a:buSzTx/>
              <a:buFontTx/>
              <a:buChar char="-"/>
              <a:tabLst/>
              <a:defRPr/>
            </a:pPr>
            <a:endPar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just" defTabSz="914400" rtl="0" eaLnBrk="0" fontAlgn="base" latinLnBrk="0" hangingPunct="0">
              <a:spcBef>
                <a:spcPct val="0"/>
              </a:spcBef>
              <a:spcAft>
                <a:spcPct val="0"/>
              </a:spcAft>
              <a:buClrTx/>
              <a:buSzTx/>
              <a:buFontTx/>
              <a:buChar char="-"/>
              <a:tabLst/>
              <a:defRPr/>
            </a:pPr>
            <a:r>
              <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Définir un taux de prise en charge cible par les usagers</a:t>
            </a:r>
          </a:p>
          <a:p>
            <a:pPr marL="285750" marR="0" lvl="0" indent="-285750" algn="just" defTabSz="914400" rtl="0" eaLnBrk="0" fontAlgn="base" latinLnBrk="0" hangingPunct="0">
              <a:spcBef>
                <a:spcPct val="0"/>
              </a:spcBef>
              <a:spcAft>
                <a:spcPct val="0"/>
              </a:spcAft>
              <a:buClrTx/>
              <a:buSzTx/>
              <a:buFontTx/>
              <a:buChar char="-"/>
              <a:tabLst/>
              <a:defRPr/>
            </a:pPr>
            <a:endPar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just" defTabSz="914400" rtl="0" eaLnBrk="0" fontAlgn="base" latinLnBrk="0" hangingPunct="0">
              <a:spcBef>
                <a:spcPct val="0"/>
              </a:spcBef>
              <a:spcAft>
                <a:spcPct val="0"/>
              </a:spcAft>
              <a:buClrTx/>
              <a:buSzTx/>
              <a:buFontTx/>
              <a:buChar char="-"/>
              <a:tabLst/>
              <a:defRPr/>
            </a:pPr>
            <a:r>
              <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Revoir la grille de tarification en fonction de la prise en charge usagers et de la politique de tarification sociale recherchée</a:t>
            </a:r>
          </a:p>
          <a:p>
            <a:pPr lvl="1" indent="0" algn="just">
              <a:spcBef>
                <a:spcPct val="0"/>
              </a:spcBef>
              <a:buNone/>
              <a:defRPr/>
            </a:pPr>
            <a:endParaRPr lang="fr-FR" altLang="fr-FR" sz="2200" dirty="0">
              <a:solidFill>
                <a:srgbClr val="000000"/>
              </a:solidFill>
              <a:latin typeface="Source Sans Pro" panose="020B0503030403020204" pitchFamily="34" charset="0"/>
              <a:ea typeface="Source Sans Pro" panose="020B0503030403020204" pitchFamily="34" charset="0"/>
              <a:cs typeface="Source Sans Pro" panose="020B0503030403020204" pitchFamily="34" charset="0"/>
            </a:endParaRPr>
          </a:p>
          <a:p>
            <a:pPr lvl="1" indent="0" algn="just">
              <a:spcBef>
                <a:spcPct val="0"/>
              </a:spcBef>
              <a:buNone/>
              <a:defRPr/>
            </a:pPr>
            <a:r>
              <a:rPr lang="fr-FR" altLang="fr-FR" sz="2200" dirty="0">
                <a:solidFill>
                  <a:srgbClr val="000000"/>
                </a:solidFill>
                <a:latin typeface="Source Sans Pro" panose="020B0503030403020204" pitchFamily="34" charset="0"/>
                <a:ea typeface="Source Sans Pro" panose="020B0503030403020204" pitchFamily="34" charset="0"/>
                <a:cs typeface="Source Sans Pro" panose="020B0503030403020204" pitchFamily="34" charset="0"/>
                <a:sym typeface="Wingdings" panose="05000000000000000000" pitchFamily="2" charset="2"/>
              </a:rPr>
              <a:t> </a:t>
            </a:r>
            <a:r>
              <a:rPr lang="fr-FR" altLang="fr-FR" sz="2200" dirty="0">
                <a:solidFill>
                  <a:srgbClr val="000000"/>
                </a:solidFill>
                <a:latin typeface="Source Sans Pro" panose="020B0503030403020204" pitchFamily="34" charset="0"/>
                <a:ea typeface="Source Sans Pro" panose="020B0503030403020204" pitchFamily="34" charset="0"/>
                <a:cs typeface="Source Sans Pro" panose="020B0503030403020204" pitchFamily="34" charset="0"/>
              </a:rPr>
              <a:t>Un travail de plus long terme mené dès 2023 sur les tarifs scolaires et périscolaires pour une mise en œuvre à la rentrée scolaire 2023.</a:t>
            </a:r>
            <a:endParaRPr kumimoji="0" lang="fr-FR" altLang="fr-FR" sz="22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355760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3623"/>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Un </a:t>
            </a:r>
            <a:r>
              <a:rPr kumimoji="0" lang="fr-FR" sz="2000" b="1" i="0" u="none" strike="noStrike" kern="1200" cap="none" spc="0" normalizeH="0" baseline="0" noProof="0" dirty="0" err="1">
                <a:ln>
                  <a:noFill/>
                </a:ln>
                <a:solidFill>
                  <a:prstClr val="white"/>
                </a:solidFill>
                <a:effectLst/>
                <a:uLnTx/>
                <a:uFillTx/>
                <a:latin typeface="Source Sans Pro" panose="020B0503030403020204" pitchFamily="34" charset="0"/>
                <a:ea typeface="Source Sans Pro" panose="020B0503030403020204" pitchFamily="34" charset="0"/>
                <a:cs typeface="+mn-cs"/>
              </a:rPr>
              <a:t>pla</a:t>
            </a:r>
            <a:r>
              <a:rPr lang="fr-FR" sz="2000" b="1" dirty="0">
                <a:solidFill>
                  <a:prstClr val="white"/>
                </a:solidFill>
                <a:latin typeface="Source Sans Pro" panose="020B0503030403020204" pitchFamily="34" charset="0"/>
                <a:ea typeface="Source Sans Pro" panose="020B0503030403020204" pitchFamily="34" charset="0"/>
              </a:rPr>
              <a:t>n de cessions immobilières</a:t>
            </a:r>
            <a:endPar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a:xfrm>
            <a:off x="611560" y="6406932"/>
            <a:ext cx="486966"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fr-FR" altLang="fr-FR" sz="1200" b="0" i="0" u="none" strike="noStrike" kern="1200" cap="none" spc="0" normalizeH="0" baseline="0" noProof="0" dirty="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1">
            <a:extLst>
              <a:ext uri="{FF2B5EF4-FFF2-40B4-BE49-F238E27FC236}">
                <a16:creationId xmlns:a16="http://schemas.microsoft.com/office/drawing/2014/main" id="{AFC5AB43-7C0E-1E0E-24EA-16B7D25AEBD8}"/>
              </a:ext>
            </a:extLst>
          </p:cNvPr>
          <p:cNvSpPr txBox="1"/>
          <p:nvPr/>
        </p:nvSpPr>
        <p:spPr>
          <a:xfrm>
            <a:off x="179512" y="1112114"/>
            <a:ext cx="8784976" cy="4985980"/>
          </a:xfrm>
          <a:prstGeom prst="rect">
            <a:avLst/>
          </a:prstGeom>
          <a:noFill/>
        </p:spPr>
        <p:txBody>
          <a:bodyPr wrap="square" rtlCol="0">
            <a:spAutoFit/>
          </a:bodyPr>
          <a:lstStyle/>
          <a:p>
            <a:pPr algn="just"/>
            <a:r>
              <a:rPr lang="fr-FR" sz="2500" u="sng" dirty="0">
                <a:latin typeface="Source Sans Pro" panose="020B0503030403020204" pitchFamily="34" charset="0"/>
                <a:ea typeface="Source Sans Pro" panose="020B0503030403020204" pitchFamily="34" charset="0"/>
              </a:rPr>
              <a:t>L’étude de pré-diagnostic sur le schéma directeur immobilier</a:t>
            </a:r>
          </a:p>
          <a:p>
            <a:pPr algn="just"/>
            <a:endParaRPr lang="fr-FR" sz="2500" u="sng" dirty="0">
              <a:latin typeface="Source Sans Pro" panose="020B0503030403020204" pitchFamily="34" charset="0"/>
              <a:ea typeface="Source Sans Pro" panose="020B0503030403020204" pitchFamily="34" charset="0"/>
            </a:endParaRPr>
          </a:p>
          <a:p>
            <a:pPr algn="just"/>
            <a:r>
              <a:rPr lang="fr-FR" sz="2500" dirty="0">
                <a:latin typeface="Source Sans Pro" panose="020B0503030403020204" pitchFamily="34" charset="0"/>
                <a:ea typeface="Source Sans Pro" panose="020B0503030403020204" pitchFamily="34" charset="0"/>
              </a:rPr>
              <a:t>Cette étude prévue en 2023 permettra d’avoir une 1</a:t>
            </a:r>
            <a:r>
              <a:rPr lang="fr-FR" sz="2500" baseline="30000" dirty="0">
                <a:latin typeface="Source Sans Pro" panose="020B0503030403020204" pitchFamily="34" charset="0"/>
                <a:ea typeface="Source Sans Pro" panose="020B0503030403020204" pitchFamily="34" charset="0"/>
              </a:rPr>
              <a:t>ère</a:t>
            </a:r>
            <a:r>
              <a:rPr lang="fr-FR" sz="2500" dirty="0">
                <a:latin typeface="Source Sans Pro" panose="020B0503030403020204" pitchFamily="34" charset="0"/>
                <a:ea typeface="Source Sans Pro" panose="020B0503030403020204" pitchFamily="34" charset="0"/>
              </a:rPr>
              <a:t> vision complète de l’état du patrimoine de la commune constitué actuellement d’environ 160 bâtiments sur 76 000 m².</a:t>
            </a:r>
          </a:p>
          <a:p>
            <a:pPr algn="just"/>
            <a:endParaRPr lang="fr-FR" sz="2500" dirty="0">
              <a:latin typeface="Source Sans Pro" panose="020B0503030403020204" pitchFamily="34" charset="0"/>
              <a:ea typeface="Source Sans Pro" panose="020B0503030403020204" pitchFamily="34" charset="0"/>
            </a:endParaRPr>
          </a:p>
          <a:p>
            <a:pPr algn="just"/>
            <a:r>
              <a:rPr lang="fr-FR" sz="2500" dirty="0">
                <a:latin typeface="Source Sans Pro" panose="020B0503030403020204" pitchFamily="34" charset="0"/>
                <a:ea typeface="Source Sans Pro" panose="020B0503030403020204" pitchFamily="34" charset="0"/>
              </a:rPr>
              <a:t>Cette étude comportera une analyse globale et sectorielle du parc immobilier, un diagnostic fonctionnel et occupationnel ainsi qu’un diagnostic budgétaire et stratégique.</a:t>
            </a:r>
          </a:p>
          <a:p>
            <a:pPr algn="just"/>
            <a:endParaRPr lang="fr-FR" sz="2500" dirty="0">
              <a:latin typeface="Source Sans Pro" panose="020B0503030403020204" pitchFamily="34" charset="0"/>
              <a:ea typeface="Source Sans Pro" panose="020B0503030403020204" pitchFamily="34" charset="0"/>
            </a:endParaRPr>
          </a:p>
          <a:p>
            <a:pPr algn="just"/>
            <a:r>
              <a:rPr lang="fr-FR" sz="2500" dirty="0">
                <a:latin typeface="Source Sans Pro" panose="020B0503030403020204" pitchFamily="34" charset="0"/>
                <a:ea typeface="Source Sans Pro" panose="020B0503030403020204" pitchFamily="34" charset="0"/>
              </a:rPr>
              <a:t>Ainsi, la commune disposera des outils nécessaires à la prise de décision éclairée quant à la cession de certains de ses bâtiments.</a:t>
            </a:r>
          </a:p>
          <a:p>
            <a:pPr algn="just"/>
            <a:endParaRPr lang="fr-FR" dirty="0"/>
          </a:p>
        </p:txBody>
      </p:sp>
    </p:spTree>
    <p:extLst>
      <p:ext uri="{BB962C8B-B14F-4D97-AF65-F5344CB8AC3E}">
        <p14:creationId xmlns:p14="http://schemas.microsoft.com/office/powerpoint/2010/main" val="992497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3623"/>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Les recherches de financements extérieurs</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5">
            <a:extLst>
              <a:ext uri="{FF2B5EF4-FFF2-40B4-BE49-F238E27FC236}">
                <a16:creationId xmlns:a16="http://schemas.microsoft.com/office/drawing/2014/main" id="{F8C96D0A-C797-07DA-29DB-1F4AB3AE9199}"/>
              </a:ext>
            </a:extLst>
          </p:cNvPr>
          <p:cNvSpPr txBox="1">
            <a:spLocks noChangeArrowheads="1"/>
          </p:cNvSpPr>
          <p:nvPr/>
        </p:nvSpPr>
        <p:spPr bwMode="auto">
          <a:xfrm>
            <a:off x="203374" y="718115"/>
            <a:ext cx="8737252"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Les financements de l’Etat, au-delà des dispositifs classiques  sur les projets d’investissement (DETR /DSIL) :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sng"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Le nouveau dispositif « fonds vert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aide à la dépollution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600" b="0" i="1"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Les crédits du fonds vert financeront notamment (…) des travaux de démolition, de dépollution ou d’aménagement, visant au recyclage d’une friche, définie comme tout terrain nu, déjà artificialisé et qui a perdu son usage ou son affectation.</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Soutien aux investissements dans les ENS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sng"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Le filet de sécurité / 2</a:t>
            </a:r>
            <a:r>
              <a:rPr kumimoji="0" lang="fr-FR" altLang="fr-FR" sz="1800" b="0" i="0" u="sng" strike="noStrike" kern="1200" cap="none" spc="0" normalizeH="0" baseline="3000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ème</a:t>
            </a:r>
            <a:r>
              <a:rPr kumimoji="0" lang="fr-FR" altLang="fr-FR" sz="1800" b="0" i="0" u="sng"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mouture </a:t>
            </a: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- 3 critères cumulatifs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Potentiel financier par habitant inférieur au double de la moyenne de la strate </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Perte d’au-moins 25 % d’épargne brute en 2023</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Hausse des dépenses d’énergie en 2023 supérieure à 60 % de la hausse des recettes réelles de fonctionnement.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D’après les 1ers calculs, Loire-Authion serait éligible à cette nouvelle version du filet de sécurité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Wingdings" panose="05000000000000000000" pitchFamily="2" charset="2"/>
              </a:rPr>
              <a:t></a:t>
            </a: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140 000 € de soutien envisageable compte tenu de la dégradation de l’Epargne Brute.</a:t>
            </a: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Source Sans Pro" panose="020B0503030403020204" pitchFamily="34" charset="0"/>
            </a:endParaRPr>
          </a:p>
        </p:txBody>
      </p:sp>
    </p:spTree>
    <p:extLst>
      <p:ext uri="{BB962C8B-B14F-4D97-AF65-F5344CB8AC3E}">
        <p14:creationId xmlns:p14="http://schemas.microsoft.com/office/powerpoint/2010/main" val="17933424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5" y="-3623"/>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Les recherches de financements extérieurs</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4" name="Espace réservé du pied de page 3">
            <a:extLst>
              <a:ext uri="{FF2B5EF4-FFF2-40B4-BE49-F238E27FC236}">
                <a16:creationId xmlns:a16="http://schemas.microsoft.com/office/drawing/2014/main" id="{0D4403BF-9CA8-4922-B1C2-BE7F66DB93F7}"/>
              </a:ext>
            </a:extLst>
          </p:cNvPr>
          <p:cNvSpPr>
            <a:spLocks noGrp="1"/>
          </p:cNvSpPr>
          <p:nvPr>
            <p:ph type="ftr" sz="quarter" idx="11"/>
          </p:nvPr>
        </p:nvSpPr>
        <p:spPr>
          <a:xfrm>
            <a:off x="3124200" y="64928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F0F3E5B4-1F3D-41E4-B40F-706EF7B1191E}"/>
              </a:ext>
            </a:extLst>
          </p:cNvPr>
          <p:cNvSpPr txBox="1"/>
          <p:nvPr/>
        </p:nvSpPr>
        <p:spPr>
          <a:xfrm>
            <a:off x="611560" y="4197750"/>
            <a:ext cx="8660333"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0" name="ZoneTexte 9">
            <a:extLst>
              <a:ext uri="{FF2B5EF4-FFF2-40B4-BE49-F238E27FC236}">
                <a16:creationId xmlns:a16="http://schemas.microsoft.com/office/drawing/2014/main" id="{5E808523-7E2D-4B56-8F11-82E03AC7ECA7}"/>
              </a:ext>
            </a:extLst>
          </p:cNvPr>
          <p:cNvSpPr txBox="1"/>
          <p:nvPr/>
        </p:nvSpPr>
        <p:spPr>
          <a:xfrm>
            <a:off x="-2659" y="79523"/>
            <a:ext cx="190817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rPr>
              <a:t>Orientations budgétaires 2023</a:t>
            </a:r>
          </a:p>
        </p:txBody>
      </p:sp>
      <p:sp>
        <p:nvSpPr>
          <p:cNvPr id="2" name="ZoneTexte 5">
            <a:extLst>
              <a:ext uri="{FF2B5EF4-FFF2-40B4-BE49-F238E27FC236}">
                <a16:creationId xmlns:a16="http://schemas.microsoft.com/office/drawing/2014/main" id="{F8C96D0A-C797-07DA-29DB-1F4AB3AE9199}"/>
              </a:ext>
            </a:extLst>
          </p:cNvPr>
          <p:cNvSpPr txBox="1">
            <a:spLocks noChangeArrowheads="1"/>
          </p:cNvSpPr>
          <p:nvPr/>
        </p:nvSpPr>
        <p:spPr bwMode="auto">
          <a:xfrm>
            <a:off x="241833" y="804211"/>
            <a:ext cx="8660333"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spcBef>
                <a:spcPct val="0"/>
              </a:spcBef>
              <a:buNone/>
              <a:defRPr/>
            </a:pPr>
            <a:r>
              <a:rPr kumimoji="0" lang="fr-FR" altLang="fr-FR" sz="2500" b="0" i="0" u="sng"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Le « fonds vert » d’Angers Loire Métropole</a:t>
            </a:r>
          </a:p>
          <a:p>
            <a:pPr lvl="0" algn="just">
              <a:spcBef>
                <a:spcPct val="0"/>
              </a:spcBef>
              <a:buNone/>
              <a:defRPr/>
            </a:pPr>
            <a:endParaRPr kumimoji="0" lang="fr-FR" altLang="fr-FR" sz="2500" b="0" i="0" u="sng"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endParaRPr>
          </a:p>
          <a:p>
            <a:pPr lvl="0" algn="just">
              <a:spcBef>
                <a:spcPct val="0"/>
              </a:spcBef>
              <a:buNone/>
              <a:defRPr/>
            </a:pP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Le séminaire des maires de  juillet 2022 a arrêté le principe de la création d’un « fonds vert » en faveur des communes, doté de</a:t>
            </a:r>
            <a:b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b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1 000 000 €.</a:t>
            </a:r>
          </a:p>
          <a:p>
            <a:pPr lvl="0" algn="just">
              <a:spcBef>
                <a:spcPct val="0"/>
              </a:spcBef>
              <a:buNone/>
              <a:defRPr/>
            </a:pPr>
            <a:endParaRPr lang="fr-FR" altLang="fr-FR" sz="2500" dirty="0">
              <a:solidFill>
                <a:srgbClr val="000000"/>
              </a:solidFill>
              <a:latin typeface="Source Sans Pro" panose="020B0503030403020204" pitchFamily="34" charset="0"/>
              <a:cs typeface="Source Sans Pro" panose="020B0503030403020204" pitchFamily="34" charset="0"/>
            </a:endParaRPr>
          </a:p>
          <a:p>
            <a:pPr lvl="0" algn="just">
              <a:spcBef>
                <a:spcPct val="0"/>
              </a:spcBef>
              <a:buNone/>
              <a:defRPr/>
            </a:pP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Ce fonds est essentiellement financé par les recettes de biogaz du centre de traitement des eaux usées de la </a:t>
            </a:r>
            <a:r>
              <a:rPr kumimoji="0" lang="fr-FR" altLang="fr-FR" sz="2500" b="0" i="0" u="none" strike="noStrike" kern="1200" cap="none" spc="0" normalizeH="0" baseline="0" noProof="0" dirty="0" err="1">
                <a:ln>
                  <a:noFill/>
                </a:ln>
                <a:solidFill>
                  <a:srgbClr val="000000"/>
                </a:solidFill>
                <a:effectLst/>
                <a:uLnTx/>
                <a:uFillTx/>
                <a:latin typeface="Source Sans Pro" panose="020B0503030403020204" pitchFamily="34" charset="0"/>
                <a:cs typeface="Source Sans Pro" panose="020B0503030403020204" pitchFamily="34" charset="0"/>
              </a:rPr>
              <a:t>Baumette</a:t>
            </a: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 </a:t>
            </a:r>
          </a:p>
          <a:p>
            <a:pPr lvl="0" algn="just">
              <a:spcBef>
                <a:spcPct val="0"/>
              </a:spcBef>
              <a:buNone/>
              <a:defRPr/>
            </a:pPr>
            <a:endParaRPr lang="fr-FR" altLang="fr-FR" sz="2500" dirty="0">
              <a:solidFill>
                <a:srgbClr val="000000"/>
              </a:solidFill>
              <a:latin typeface="Source Sans Pro" panose="020B0503030403020204" pitchFamily="34" charset="0"/>
              <a:cs typeface="Source Sans Pro" panose="020B0503030403020204" pitchFamily="34" charset="0"/>
            </a:endParaRPr>
          </a:p>
          <a:p>
            <a:pPr lvl="0" algn="just">
              <a:spcBef>
                <a:spcPct val="0"/>
              </a:spcBef>
              <a:buNone/>
              <a:defRPr/>
            </a:pP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Il devrait en priorité soutenir les aménagements dans les écoles et le développement des mobilités douces (vélo notamment). </a:t>
            </a:r>
          </a:p>
          <a:p>
            <a:pPr lvl="0" algn="just">
              <a:spcBef>
                <a:spcPct val="0"/>
              </a:spcBef>
              <a:buNone/>
              <a:defRPr/>
            </a:pPr>
            <a:endParaRPr lang="fr-FR" altLang="fr-FR" sz="2500" dirty="0">
              <a:solidFill>
                <a:srgbClr val="000000"/>
              </a:solidFill>
              <a:latin typeface="Source Sans Pro" panose="020B0503030403020204" pitchFamily="34" charset="0"/>
              <a:cs typeface="Source Sans Pro" panose="020B0503030403020204" pitchFamily="34" charset="0"/>
            </a:endParaRPr>
          </a:p>
          <a:p>
            <a:pPr lvl="0" algn="just">
              <a:spcBef>
                <a:spcPct val="0"/>
              </a:spcBef>
              <a:buNone/>
              <a:defRPr/>
            </a:pPr>
            <a:r>
              <a:rPr kumimoji="0" lang="fr-FR" altLang="fr-FR" sz="25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rPr>
              <a:t>Ses modalités seront précisées dans les tout prochains mois.</a:t>
            </a: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cs typeface="Source Sans Pro" panose="020B0503030403020204" pitchFamily="34" charset="0"/>
            </a:endParaRPr>
          </a:p>
        </p:txBody>
      </p:sp>
    </p:spTree>
    <p:extLst>
      <p:ext uri="{BB962C8B-B14F-4D97-AF65-F5344CB8AC3E}">
        <p14:creationId xmlns:p14="http://schemas.microsoft.com/office/powerpoint/2010/main" val="300452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a:extLst>
              <a:ext uri="{FF2B5EF4-FFF2-40B4-BE49-F238E27FC236}">
                <a16:creationId xmlns:a16="http://schemas.microsoft.com/office/drawing/2014/main" id="{7237603C-BB6C-4B50-A832-9620BB53E9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ZoneTexte 5">
            <a:extLst>
              <a:ext uri="{FF2B5EF4-FFF2-40B4-BE49-F238E27FC236}">
                <a16:creationId xmlns:a16="http://schemas.microsoft.com/office/drawing/2014/main" id="{A8B04FB7-D3F9-4A79-96CD-735F24DDDA47}"/>
              </a:ext>
            </a:extLst>
          </p:cNvPr>
          <p:cNvSpPr txBox="1">
            <a:spLocks noChangeArrowheads="1"/>
          </p:cNvSpPr>
          <p:nvPr/>
        </p:nvSpPr>
        <p:spPr bwMode="auto">
          <a:xfrm>
            <a:off x="323528" y="2460970"/>
            <a:ext cx="8075240" cy="125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200000"/>
              </a:lnSpc>
              <a:spcBef>
                <a:spcPct val="0"/>
              </a:spcBef>
              <a:spcAft>
                <a:spcPct val="0"/>
              </a:spcAft>
              <a:buClrTx/>
              <a:buSzTx/>
              <a:buFontTx/>
              <a:buNone/>
              <a:tabLst/>
              <a:defRPr/>
            </a:pPr>
            <a:r>
              <a:rPr lang="fr-FR" altLang="fr-FR" sz="4400" b="1" dirty="0">
                <a:solidFill>
                  <a:srgbClr val="88B640"/>
                </a:solidFill>
                <a:latin typeface="Source Sans Pro" panose="020B0503030403020204" pitchFamily="34" charset="0"/>
              </a:rPr>
              <a:t>Débat</a:t>
            </a:r>
          </a:p>
        </p:txBody>
      </p:sp>
      <p:sp>
        <p:nvSpPr>
          <p:cNvPr id="2" name="Espace réservé du pied de page 1">
            <a:extLst>
              <a:ext uri="{FF2B5EF4-FFF2-40B4-BE49-F238E27FC236}">
                <a16:creationId xmlns:a16="http://schemas.microsoft.com/office/drawing/2014/main" id="{76501422-7039-4D59-B28D-5D248D00F9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mn-cs"/>
              </a:rPr>
              <a:t>Conseil Municipal du 10 janvier 2023</a:t>
            </a:r>
          </a:p>
        </p:txBody>
      </p:sp>
      <p:sp>
        <p:nvSpPr>
          <p:cNvPr id="24581" name="Espace réservé du numéro de diapositive 2">
            <a:extLst>
              <a:ext uri="{FF2B5EF4-FFF2-40B4-BE49-F238E27FC236}">
                <a16:creationId xmlns:a16="http://schemas.microsoft.com/office/drawing/2014/main" id="{336827BD-FA0E-470E-9278-CD83CC8C55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5D936B-D015-4F39-9A3B-A82EA5B16082}"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4735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66913" y="10021"/>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Un contexte national et international tendu</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13316" name="ZoneTexte 5">
            <a:extLst>
              <a:ext uri="{FF2B5EF4-FFF2-40B4-BE49-F238E27FC236}">
                <a16:creationId xmlns:a16="http://schemas.microsoft.com/office/drawing/2014/main" id="{B0443FF6-863A-4C81-BC24-73F9B20559C1}"/>
              </a:ext>
            </a:extLst>
          </p:cNvPr>
          <p:cNvSpPr txBox="1">
            <a:spLocks noChangeArrowheads="1"/>
          </p:cNvSpPr>
          <p:nvPr/>
        </p:nvSpPr>
        <p:spPr bwMode="auto">
          <a:xfrm>
            <a:off x="267995" y="823734"/>
            <a:ext cx="8135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Source Sans Pro" panose="020B0503030403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2" name="ZoneTexte 5">
            <a:extLst>
              <a:ext uri="{FF2B5EF4-FFF2-40B4-BE49-F238E27FC236}">
                <a16:creationId xmlns:a16="http://schemas.microsoft.com/office/drawing/2014/main" id="{E48AF18E-1655-F3BF-9A37-D27B4EB84539}"/>
              </a:ext>
            </a:extLst>
          </p:cNvPr>
          <p:cNvSpPr txBox="1">
            <a:spLocks noChangeArrowheads="1"/>
          </p:cNvSpPr>
          <p:nvPr/>
        </p:nvSpPr>
        <p:spPr bwMode="auto">
          <a:xfrm>
            <a:off x="199081" y="758369"/>
            <a:ext cx="872189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Une </a:t>
            </a:r>
            <a:r>
              <a:rPr kumimoji="0" lang="fr-FR" altLang="fr-FR" sz="20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crise économique en 2022 qui vient après 2 années de crise COVID :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Une inflation à 6,2 % en moyenne depuis janvier 2022 et qui devrait se poursuivre en 2023</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Ä"/>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Augmentation des prix de l’énergie </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Ä"/>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Augmentation des denrées alimentaires (+ 12 % sur 2022)</a:t>
            </a: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Ä"/>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Augmentation des prestations des marchés publics indexés</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sym typeface="Wingdings" panose="05000000000000000000" pitchFamily="2" charset="2"/>
              </a:rPr>
              <a:t> A</a:t>
            </a: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ugmentation des taux d’intérêt</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000" b="1" i="0" u="none" strike="noStrike" kern="1200" cap="none" spc="0" normalizeH="0" baseline="0" noProof="0" dirty="0">
                <a:ln>
                  <a:noFill/>
                </a:ln>
                <a:solidFill>
                  <a:srgbClr val="26ABE2"/>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Un contexte inédit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000" b="1" i="0" u="none" strike="noStrike" kern="1200" cap="none" spc="0" normalizeH="0" baseline="0" noProof="0" dirty="0">
                <a:ln>
                  <a:noFill/>
                </a:ln>
                <a:solidFill>
                  <a:srgbClr val="26ABE2"/>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et incertain encore pour 2023</a:t>
            </a:r>
          </a:p>
        </p:txBody>
      </p:sp>
      <p:sp>
        <p:nvSpPr>
          <p:cNvPr id="4" name="ZoneTexte 3">
            <a:extLst>
              <a:ext uri="{FF2B5EF4-FFF2-40B4-BE49-F238E27FC236}">
                <a16:creationId xmlns:a16="http://schemas.microsoft.com/office/drawing/2014/main" id="{BAFE0DF5-D243-55AB-1A63-89FB30B03975}"/>
              </a:ext>
            </a:extLst>
          </p:cNvPr>
          <p:cNvSpPr txBox="1"/>
          <p:nvPr/>
        </p:nvSpPr>
        <p:spPr>
          <a:xfrm>
            <a:off x="54222" y="57398"/>
            <a:ext cx="1853951"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p:txBody>
      </p:sp>
      <p:pic>
        <p:nvPicPr>
          <p:cNvPr id="8" name="Image 7">
            <a:extLst>
              <a:ext uri="{FF2B5EF4-FFF2-40B4-BE49-F238E27FC236}">
                <a16:creationId xmlns:a16="http://schemas.microsoft.com/office/drawing/2014/main" id="{E7F142E8-7FB6-5971-4968-E843AAEF62CE}"/>
              </a:ext>
            </a:extLst>
          </p:cNvPr>
          <p:cNvPicPr>
            <a:picLocks noChangeAspect="1"/>
          </p:cNvPicPr>
          <p:nvPr/>
        </p:nvPicPr>
        <p:blipFill>
          <a:blip r:embed="rId4"/>
          <a:stretch>
            <a:fillRect/>
          </a:stretch>
        </p:blipFill>
        <p:spPr>
          <a:xfrm>
            <a:off x="4174036" y="3122314"/>
            <a:ext cx="4959645" cy="3735686"/>
          </a:xfrm>
          <a:prstGeom prst="rect">
            <a:avLst/>
          </a:prstGeom>
        </p:spPr>
      </p:pic>
      <p:sp>
        <p:nvSpPr>
          <p:cNvPr id="2" name="Espace réservé du pied de page 1">
            <a:extLst>
              <a:ext uri="{FF2B5EF4-FFF2-40B4-BE49-F238E27FC236}">
                <a16:creationId xmlns:a16="http://schemas.microsoft.com/office/drawing/2014/main" id="{DA84FA1B-6BBB-12F4-03FC-6A4CA81757C5}"/>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170687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08173" y="-4228"/>
            <a:ext cx="7235825" cy="646331"/>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Un contexte national et international tendu</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08175" cy="64210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13316" name="ZoneTexte 5">
            <a:extLst>
              <a:ext uri="{FF2B5EF4-FFF2-40B4-BE49-F238E27FC236}">
                <a16:creationId xmlns:a16="http://schemas.microsoft.com/office/drawing/2014/main" id="{B0443FF6-863A-4C81-BC24-73F9B20559C1}"/>
              </a:ext>
            </a:extLst>
          </p:cNvPr>
          <p:cNvSpPr txBox="1">
            <a:spLocks noChangeArrowheads="1"/>
          </p:cNvSpPr>
          <p:nvPr/>
        </p:nvSpPr>
        <p:spPr bwMode="auto">
          <a:xfrm>
            <a:off x="251519" y="760476"/>
            <a:ext cx="868922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0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Une politique nationale impactante :</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18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8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Baisse de la DGF avec la sortie progressive de la Dotation de Solidarité Urbaine (dernier versement en 2023) </a:t>
            </a: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graphicFrame>
        <p:nvGraphicFramePr>
          <p:cNvPr id="11" name="Tableau 10">
            <a:extLst>
              <a:ext uri="{FF2B5EF4-FFF2-40B4-BE49-F238E27FC236}">
                <a16:creationId xmlns:a16="http://schemas.microsoft.com/office/drawing/2014/main" id="{A6CD5701-BAFB-ABF8-BE9A-5ECEF496017A}"/>
              </a:ext>
            </a:extLst>
          </p:cNvPr>
          <p:cNvGraphicFramePr>
            <a:graphicFrameLocks noGrp="1"/>
          </p:cNvGraphicFramePr>
          <p:nvPr/>
        </p:nvGraphicFramePr>
        <p:xfrm>
          <a:off x="221829" y="2122869"/>
          <a:ext cx="8737494" cy="968081"/>
        </p:xfrm>
        <a:graphic>
          <a:graphicData uri="http://schemas.openxmlformats.org/drawingml/2006/table">
            <a:tbl>
              <a:tblPr/>
              <a:tblGrid>
                <a:gridCol w="798346">
                  <a:extLst>
                    <a:ext uri="{9D8B030D-6E8A-4147-A177-3AD203B41FA5}">
                      <a16:colId xmlns:a16="http://schemas.microsoft.com/office/drawing/2014/main" val="1085385387"/>
                    </a:ext>
                  </a:extLst>
                </a:gridCol>
                <a:gridCol w="1061250">
                  <a:extLst>
                    <a:ext uri="{9D8B030D-6E8A-4147-A177-3AD203B41FA5}">
                      <a16:colId xmlns:a16="http://schemas.microsoft.com/office/drawing/2014/main" val="586579090"/>
                    </a:ext>
                  </a:extLst>
                </a:gridCol>
                <a:gridCol w="966990">
                  <a:extLst>
                    <a:ext uri="{9D8B030D-6E8A-4147-A177-3AD203B41FA5}">
                      <a16:colId xmlns:a16="http://schemas.microsoft.com/office/drawing/2014/main" val="2780002157"/>
                    </a:ext>
                  </a:extLst>
                </a:gridCol>
                <a:gridCol w="1041374">
                  <a:extLst>
                    <a:ext uri="{9D8B030D-6E8A-4147-A177-3AD203B41FA5}">
                      <a16:colId xmlns:a16="http://schemas.microsoft.com/office/drawing/2014/main" val="1790216555"/>
                    </a:ext>
                  </a:extLst>
                </a:gridCol>
                <a:gridCol w="966990">
                  <a:extLst>
                    <a:ext uri="{9D8B030D-6E8A-4147-A177-3AD203B41FA5}">
                      <a16:colId xmlns:a16="http://schemas.microsoft.com/office/drawing/2014/main" val="3168060889"/>
                    </a:ext>
                  </a:extLst>
                </a:gridCol>
                <a:gridCol w="1041374">
                  <a:extLst>
                    <a:ext uri="{9D8B030D-6E8A-4147-A177-3AD203B41FA5}">
                      <a16:colId xmlns:a16="http://schemas.microsoft.com/office/drawing/2014/main" val="874430041"/>
                    </a:ext>
                  </a:extLst>
                </a:gridCol>
                <a:gridCol w="966990">
                  <a:extLst>
                    <a:ext uri="{9D8B030D-6E8A-4147-A177-3AD203B41FA5}">
                      <a16:colId xmlns:a16="http://schemas.microsoft.com/office/drawing/2014/main" val="508578285"/>
                    </a:ext>
                  </a:extLst>
                </a:gridCol>
                <a:gridCol w="966990">
                  <a:extLst>
                    <a:ext uri="{9D8B030D-6E8A-4147-A177-3AD203B41FA5}">
                      <a16:colId xmlns:a16="http://schemas.microsoft.com/office/drawing/2014/main" val="1969686913"/>
                    </a:ext>
                  </a:extLst>
                </a:gridCol>
                <a:gridCol w="927190">
                  <a:extLst>
                    <a:ext uri="{9D8B030D-6E8A-4147-A177-3AD203B41FA5}">
                      <a16:colId xmlns:a16="http://schemas.microsoft.com/office/drawing/2014/main" val="3562115070"/>
                    </a:ext>
                  </a:extLst>
                </a:gridCol>
              </a:tblGrid>
              <a:tr h="313973">
                <a:tc>
                  <a:txBody>
                    <a:bodyPr/>
                    <a:lstStyle/>
                    <a:p>
                      <a:pPr algn="ctr" fontAlgn="ctr"/>
                      <a:r>
                        <a:rPr lang="fr-FR" sz="1050" b="1" i="0" u="none" strike="noStrike" dirty="0">
                          <a:solidFill>
                            <a:schemeClr val="bg1"/>
                          </a:solidFill>
                          <a:effectLst/>
                          <a:latin typeface="Calibri" panose="020F0502020204030204" pitchFamily="34" charset="0"/>
                        </a:rPr>
                        <a:t>Reçu 2016</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Reçu 2017</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Reçu 2018</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Reçu 2019</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a:solidFill>
                            <a:schemeClr val="bg1"/>
                          </a:solidFill>
                          <a:effectLst/>
                          <a:latin typeface="Calibri" panose="020F0502020204030204" pitchFamily="34" charset="0"/>
                        </a:rPr>
                        <a:t>Reçu 2020</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Reçu 2021</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Reçu 2022</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Est. 2023</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fr-FR" sz="1050" b="1" i="0" u="none" strike="noStrike" dirty="0">
                          <a:solidFill>
                            <a:schemeClr val="bg1"/>
                          </a:solidFill>
                          <a:effectLst/>
                          <a:latin typeface="Calibri" panose="020F0502020204030204" pitchFamily="34" charset="0"/>
                        </a:rPr>
                        <a:t>Est. 2024</a:t>
                      </a:r>
                    </a:p>
                  </a:txBody>
                  <a:tcPr marL="6126" marR="6126" marT="612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934693786"/>
                  </a:ext>
                </a:extLst>
              </a:tr>
              <a:tr h="327054">
                <a:tc>
                  <a:txBody>
                    <a:bodyPr/>
                    <a:lstStyle/>
                    <a:p>
                      <a:pPr algn="ctr" fontAlgn="b"/>
                      <a:r>
                        <a:rPr lang="fr-FR" sz="1050" b="0" i="0" u="none" strike="noStrike" dirty="0">
                          <a:solidFill>
                            <a:srgbClr val="000000"/>
                          </a:solidFill>
                          <a:effectLst/>
                          <a:latin typeface="Calibri" panose="020F0502020204030204" pitchFamily="34" charset="0"/>
                        </a:rPr>
                        <a:t>4 725 727 €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4 917 187 €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4 908 315 €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4 676 640 €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4 563 172 €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4 493 568 €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        4 422 228 €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a:solidFill>
                            <a:srgbClr val="000000"/>
                          </a:solidFill>
                          <a:effectLst/>
                          <a:latin typeface="Calibri" panose="020F0502020204030204" pitchFamily="34" charset="0"/>
                        </a:rPr>
                        <a:t>        4 353 661 €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0" i="0" u="none" strike="noStrike" dirty="0">
                          <a:solidFill>
                            <a:srgbClr val="000000"/>
                          </a:solidFill>
                          <a:effectLst/>
                          <a:latin typeface="Calibri" panose="020F0502020204030204" pitchFamily="34" charset="0"/>
                        </a:rPr>
                        <a:t>        3 990 413 €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7218619"/>
                  </a:ext>
                </a:extLst>
              </a:tr>
              <a:tr h="327054">
                <a:tc>
                  <a:txBody>
                    <a:bodyPr/>
                    <a:lstStyle/>
                    <a:p>
                      <a:pPr algn="ctr" fontAlgn="b"/>
                      <a:r>
                        <a:rPr lang="fr-FR" sz="1050" b="1" i="0" u="none" strike="noStrike" dirty="0">
                          <a:solidFill>
                            <a:srgbClr val="000000"/>
                          </a:solidFill>
                          <a:effectLst/>
                          <a:latin typeface="Calibri" panose="020F0502020204030204" pitchFamily="34" charset="0"/>
                        </a:rPr>
                        <a:t>717 569 €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000000"/>
                          </a:solidFill>
                          <a:effectLst/>
                          <a:latin typeface="Calibri" panose="020F0502020204030204" pitchFamily="34" charset="0"/>
                        </a:rPr>
                        <a:t>              191 460 €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8 872 €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231 675 €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113 468 €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69 604 €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71 340 €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68 567 €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1050" b="1" i="0" u="none" strike="noStrike" dirty="0">
                          <a:solidFill>
                            <a:srgbClr val="FF0000"/>
                          </a:solidFill>
                          <a:effectLst/>
                          <a:latin typeface="Calibri" panose="020F0502020204030204" pitchFamily="34" charset="0"/>
                        </a:rPr>
                        <a:t>-         363 248 € </a:t>
                      </a:r>
                    </a:p>
                  </a:txBody>
                  <a:tcPr marL="6126" marR="6126" marT="61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143071"/>
                  </a:ext>
                </a:extLst>
              </a:tr>
            </a:tbl>
          </a:graphicData>
        </a:graphic>
      </p:graphicFrame>
      <p:sp>
        <p:nvSpPr>
          <p:cNvPr id="9" name="ZoneTexte 8">
            <a:extLst>
              <a:ext uri="{FF2B5EF4-FFF2-40B4-BE49-F238E27FC236}">
                <a16:creationId xmlns:a16="http://schemas.microsoft.com/office/drawing/2014/main" id="{9771EA96-2DC2-34E2-D4B5-34E43E8DFAD0}"/>
              </a:ext>
            </a:extLst>
          </p:cNvPr>
          <p:cNvSpPr txBox="1"/>
          <p:nvPr/>
        </p:nvSpPr>
        <p:spPr>
          <a:xfrm>
            <a:off x="54222" y="57398"/>
            <a:ext cx="1853951"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
        <p:nvSpPr>
          <p:cNvPr id="12" name="ZoneTexte 11">
            <a:extLst>
              <a:ext uri="{FF2B5EF4-FFF2-40B4-BE49-F238E27FC236}">
                <a16:creationId xmlns:a16="http://schemas.microsoft.com/office/drawing/2014/main" id="{ACBE35EF-A2B3-CFE0-3445-675E1579E75E}"/>
              </a:ext>
            </a:extLst>
          </p:cNvPr>
          <p:cNvSpPr txBox="1"/>
          <p:nvPr/>
        </p:nvSpPr>
        <p:spPr>
          <a:xfrm>
            <a:off x="203252" y="3306763"/>
            <a:ext cx="8737494" cy="1200329"/>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Réforme des carrières ( PPCR en 2020 et 2021 puis réforme des catégories C en 2022), Revalorisation du SMIC (2021) puis du point d’indice pour l’ensemble des agents et élus (2022)</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Globalement un impact des politiques nationales en faveur des agents d’environ :</a:t>
            </a:r>
          </a:p>
        </p:txBody>
      </p:sp>
      <p:graphicFrame>
        <p:nvGraphicFramePr>
          <p:cNvPr id="13" name="Tableau 6">
            <a:extLst>
              <a:ext uri="{FF2B5EF4-FFF2-40B4-BE49-F238E27FC236}">
                <a16:creationId xmlns:a16="http://schemas.microsoft.com/office/drawing/2014/main" id="{FE05BF14-9C77-DE83-105E-D2FA019AFF6F}"/>
              </a:ext>
            </a:extLst>
          </p:cNvPr>
          <p:cNvGraphicFramePr>
            <a:graphicFrameLocks noGrp="1"/>
          </p:cNvGraphicFramePr>
          <p:nvPr>
            <p:extLst>
              <p:ext uri="{D42A27DB-BD31-4B8C-83A1-F6EECF244321}">
                <p14:modId xmlns:p14="http://schemas.microsoft.com/office/powerpoint/2010/main" val="2055811138"/>
              </p:ext>
            </p:extLst>
          </p:nvPr>
        </p:nvGraphicFramePr>
        <p:xfrm>
          <a:off x="377866" y="4744923"/>
          <a:ext cx="8425419" cy="980440"/>
        </p:xfrm>
        <a:graphic>
          <a:graphicData uri="http://schemas.openxmlformats.org/drawingml/2006/table">
            <a:tbl>
              <a:tblPr firstRow="1" bandRow="1">
                <a:tableStyleId>{69012ECD-51FC-41F1-AA8D-1B2483CD663E}</a:tableStyleId>
              </a:tblPr>
              <a:tblGrid>
                <a:gridCol w="1692082">
                  <a:extLst>
                    <a:ext uri="{9D8B030D-6E8A-4147-A177-3AD203B41FA5}">
                      <a16:colId xmlns:a16="http://schemas.microsoft.com/office/drawing/2014/main" val="2086792838"/>
                    </a:ext>
                  </a:extLst>
                </a:gridCol>
                <a:gridCol w="1888619">
                  <a:extLst>
                    <a:ext uri="{9D8B030D-6E8A-4147-A177-3AD203B41FA5}">
                      <a16:colId xmlns:a16="http://schemas.microsoft.com/office/drawing/2014/main" val="2661938860"/>
                    </a:ext>
                  </a:extLst>
                </a:gridCol>
                <a:gridCol w="1888619">
                  <a:extLst>
                    <a:ext uri="{9D8B030D-6E8A-4147-A177-3AD203B41FA5}">
                      <a16:colId xmlns:a16="http://schemas.microsoft.com/office/drawing/2014/main" val="4092235042"/>
                    </a:ext>
                  </a:extLst>
                </a:gridCol>
                <a:gridCol w="2956099">
                  <a:extLst>
                    <a:ext uri="{9D8B030D-6E8A-4147-A177-3AD203B41FA5}">
                      <a16:colId xmlns:a16="http://schemas.microsoft.com/office/drawing/2014/main" val="809105493"/>
                    </a:ext>
                  </a:extLst>
                </a:gridCol>
              </a:tblGrid>
              <a:tr h="370840">
                <a:tc>
                  <a:txBody>
                    <a:bodyPr/>
                    <a:lstStyle/>
                    <a:p>
                      <a:pPr algn="ctr"/>
                      <a:r>
                        <a:rPr lang="fr-FR" sz="1200" dirty="0"/>
                        <a:t>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a:t>2023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6089779"/>
                  </a:ext>
                </a:extLst>
              </a:tr>
              <a:tr h="370840">
                <a:tc>
                  <a:txBody>
                    <a:bodyPr/>
                    <a:lstStyle/>
                    <a:p>
                      <a:pPr algn="ctr"/>
                      <a:r>
                        <a:rPr lang="fr-FR" sz="1200" dirty="0"/>
                        <a:t>+ 145 000 €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+ 135 000 €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+ 405 000 €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sz="1200" dirty="0"/>
                        <a:t>+ 290 000 €</a:t>
                      </a:r>
                    </a:p>
                    <a:p>
                      <a:pPr algn="ctr"/>
                      <a:r>
                        <a:rPr lang="fr-FR" sz="1100" i="1" dirty="0"/>
                        <a:t>Voire + 150 000 € supplémentaires  si poursuite réforme des carrières  (non budgétés)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2134831"/>
                  </a:ext>
                </a:extLst>
              </a:tr>
            </a:tbl>
          </a:graphicData>
        </a:graphic>
      </p:graphicFrame>
      <p:sp>
        <p:nvSpPr>
          <p:cNvPr id="2" name="Espace réservé du pied de page 1">
            <a:extLst>
              <a:ext uri="{FF2B5EF4-FFF2-40B4-BE49-F238E27FC236}">
                <a16:creationId xmlns:a16="http://schemas.microsoft.com/office/drawing/2014/main" id="{E57DE9D0-98F3-1EC7-2CBB-56916855C24A}"/>
              </a:ext>
            </a:extLst>
          </p:cNvPr>
          <p:cNvSpPr>
            <a:spLocks noGrp="1"/>
          </p:cNvSpPr>
          <p:nvPr>
            <p:ph type="ftr" sz="quarter" idx="10"/>
          </p:nvPr>
        </p:nvSpPr>
        <p:spPr/>
        <p:txBody>
          <a:bodyPr/>
          <a:lstStyle/>
          <a:p>
            <a:pPr>
              <a:defRPr/>
            </a:pPr>
            <a:r>
              <a:rPr lang="fr-FR"/>
              <a:t>Conseil Municipal du 10 janvier 2023</a:t>
            </a:r>
            <a:endParaRPr lang="fr-FR" dirty="0"/>
          </a:p>
        </p:txBody>
      </p:sp>
    </p:spTree>
    <p:extLst>
      <p:ext uri="{BB962C8B-B14F-4D97-AF65-F5344CB8AC3E}">
        <p14:creationId xmlns:p14="http://schemas.microsoft.com/office/powerpoint/2010/main" val="323746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93D91C-C386-46A8-B029-F5983DFC356D}"/>
              </a:ext>
            </a:extLst>
          </p:cNvPr>
          <p:cNvSpPr/>
          <p:nvPr/>
        </p:nvSpPr>
        <p:spPr>
          <a:xfrm>
            <a:off x="1966913" y="10021"/>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rPr>
              <a:t>Contexte local : la construction d’une commune nouvelle</a:t>
            </a:r>
          </a:p>
        </p:txBody>
      </p:sp>
      <p:sp>
        <p:nvSpPr>
          <p:cNvPr id="5" name="Rectangle 4">
            <a:extLst>
              <a:ext uri="{FF2B5EF4-FFF2-40B4-BE49-F238E27FC236}">
                <a16:creationId xmlns:a16="http://schemas.microsoft.com/office/drawing/2014/main" id="{39154408-6998-45E8-89DC-7C64DC964F74}"/>
              </a:ext>
            </a:extLst>
          </p:cNvPr>
          <p:cNvSpPr/>
          <p:nvPr/>
        </p:nvSpPr>
        <p:spPr>
          <a:xfrm>
            <a:off x="0" y="0"/>
            <a:ext cx="1966913"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500" b="1" i="0" u="none" strike="noStrike" kern="1200" cap="none" spc="0" normalizeH="0" baseline="0" noProof="0" dirty="0">
              <a:ln>
                <a:noFill/>
              </a:ln>
              <a:solidFill>
                <a:srgbClr val="88B640"/>
              </a:solidFill>
              <a:effectLst/>
              <a:uLnTx/>
              <a:uFillTx/>
              <a:latin typeface="Source Sans Pro" panose="020B0503030403020204" pitchFamily="34" charset="0"/>
              <a:ea typeface="Source Sans Pro" panose="020B0503030403020204" pitchFamily="34" charset="0"/>
              <a:cs typeface="+mn-cs"/>
            </a:endParaRPr>
          </a:p>
        </p:txBody>
      </p:sp>
      <p:sp>
        <p:nvSpPr>
          <p:cNvPr id="13316" name="ZoneTexte 5">
            <a:extLst>
              <a:ext uri="{FF2B5EF4-FFF2-40B4-BE49-F238E27FC236}">
                <a16:creationId xmlns:a16="http://schemas.microsoft.com/office/drawing/2014/main" id="{B0443FF6-863A-4C81-BC24-73F9B20559C1}"/>
              </a:ext>
            </a:extLst>
          </p:cNvPr>
          <p:cNvSpPr txBox="1">
            <a:spLocks noChangeArrowheads="1"/>
          </p:cNvSpPr>
          <p:nvPr/>
        </p:nvSpPr>
        <p:spPr bwMode="auto">
          <a:xfrm>
            <a:off x="267995" y="823734"/>
            <a:ext cx="81359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Source Sans Pro" panose="020B0503030403020204" pitchFamily="34" charset="0"/>
              <a:ea typeface="+mn-ea"/>
              <a:cs typeface="Source Sans Pro" panose="020B0503030403020204" pitchFamily="34" charset="0"/>
            </a:endParaRPr>
          </a:p>
        </p:txBody>
      </p:sp>
      <p:sp>
        <p:nvSpPr>
          <p:cNvPr id="6" name="Espace réservé du numéro de diapositive 5">
            <a:extLst>
              <a:ext uri="{FF2B5EF4-FFF2-40B4-BE49-F238E27FC236}">
                <a16:creationId xmlns:a16="http://schemas.microsoft.com/office/drawing/2014/main" id="{1F3CF6BA-E2DC-41B6-990D-7550A492344F}"/>
              </a:ext>
            </a:extLst>
          </p:cNvPr>
          <p:cNvSpPr>
            <a:spLocks noGrp="1"/>
          </p:cNvSpPr>
          <p:nvPr>
            <p:ph type="sldNum" sz="quarter" idx="11"/>
          </p:nvPr>
        </p:nvSpPr>
        <p:spPr>
          <a:xfrm>
            <a:off x="92274" y="6269019"/>
            <a:ext cx="481012"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12" name="ZoneTexte 5">
            <a:extLst>
              <a:ext uri="{FF2B5EF4-FFF2-40B4-BE49-F238E27FC236}">
                <a16:creationId xmlns:a16="http://schemas.microsoft.com/office/drawing/2014/main" id="{E48AF18E-1655-F3BF-9A37-D27B4EB84539}"/>
              </a:ext>
            </a:extLst>
          </p:cNvPr>
          <p:cNvSpPr txBox="1">
            <a:spLocks noChangeArrowheads="1"/>
          </p:cNvSpPr>
          <p:nvPr/>
        </p:nvSpPr>
        <p:spPr bwMode="auto">
          <a:xfrm>
            <a:off x="267995" y="684094"/>
            <a:ext cx="860801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2000" b="1"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Une jeune commune qui se structure depuis 2016 : </a:t>
            </a: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fr-FR" altLang="fr-FR"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D</a:t>
            </a:r>
            <a:r>
              <a:rPr kumimoji="0" lang="fr-FR" altLang="fr-FR" sz="1600" b="0" i="0" u="none" strike="noStrike" kern="1200" cap="none" spc="0" normalizeH="0" baseline="0" noProof="0" dirty="0" err="1">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éprécarisation</a:t>
            </a: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de postes (éducation et services techniques)</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R</a:t>
            </a:r>
            <a:r>
              <a:rPr kumimoji="0" lang="fr-FR" altLang="fr-FR" sz="1600" b="0" i="0" u="none" strike="noStrike" kern="1200" cap="none" spc="0" normalizeH="0" baseline="0" noProof="0" dirty="0" err="1">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enforcement</a:t>
            </a: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des fonctions supports (RH, marchés publics, communication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R</a:t>
            </a:r>
            <a:r>
              <a:rPr kumimoji="0" lang="fr-FR" altLang="fr-FR" sz="1600" b="0" i="0" u="none" strike="noStrike" kern="1200" cap="none" spc="0" normalizeH="0" baseline="0" noProof="0" dirty="0" err="1">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enforcement</a:t>
            </a: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 des services opérationnels (culture, tourisme, développement économique, urbanisme)</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Création de nouveaux services communaux : Vie associative et sportive, Tourisme, France Services, Transition Ecologique et Participation Citoyenne, Police Municipale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Une évolution des attentes des habitants qui oblige la commune à se pencher sur de nouveaux sujets (mobilité,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20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Source Sans Pro" panose="020B0503030403020204" pitchFamily="34" charset="0"/>
            </a:endParaRPr>
          </a:p>
          <a:p>
            <a:pPr marL="0" marR="0" lvl="0" indent="0" algn="just"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FR" altLang="fr-FR" sz="1800" b="1"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Source Sans Pro" panose="020B0503030403020204" pitchFamily="34" charset="0"/>
              </a:rPr>
              <a:t>Avec des transferts de compétence à ALM qui affectent les équilibres budgétaires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rPr>
              <a:t>2018 : transfert des compétences assainissement et développement économique, mais également des compétences voirie et eaux pluviales avec prise en charge de ces dernières par la commune au titre d’une convention de gestion</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endPar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fr-FR" altLang="fr-FR" sz="1600" b="0" i="0" u="none" strike="noStrike" kern="120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rPr>
              <a:t>2022 : modification du périmètre de la compétence voirie</a:t>
            </a:r>
            <a:endParaRPr kumimoji="0" lang="fr-FR" altLang="fr-FR" sz="2000" b="0" i="0" u="none" strike="noStrike" kern="1200" cap="none" spc="0" normalizeH="0" baseline="0" noProof="0" dirty="0">
              <a:ln>
                <a:noFill/>
              </a:ln>
              <a:solidFill>
                <a:srgbClr val="000000"/>
              </a:solidFill>
              <a:effectLst/>
              <a:uLnTx/>
              <a:uFillTx/>
              <a:latin typeface="Calibri"/>
              <a:ea typeface="+mn-ea"/>
              <a:cs typeface="Source Sans Pro" panose="020B0503030403020204" pitchFamily="34" charset="0"/>
            </a:endParaRPr>
          </a:p>
        </p:txBody>
      </p:sp>
      <p:sp>
        <p:nvSpPr>
          <p:cNvPr id="4" name="ZoneTexte 3">
            <a:extLst>
              <a:ext uri="{FF2B5EF4-FFF2-40B4-BE49-F238E27FC236}">
                <a16:creationId xmlns:a16="http://schemas.microsoft.com/office/drawing/2014/main" id="{BAFE0DF5-D243-55AB-1A63-89FB30B03975}"/>
              </a:ext>
            </a:extLst>
          </p:cNvPr>
          <p:cNvSpPr txBox="1"/>
          <p:nvPr/>
        </p:nvSpPr>
        <p:spPr>
          <a:xfrm>
            <a:off x="54222" y="57398"/>
            <a:ext cx="1853951"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88B640"/>
                </a:solidFill>
                <a:effectLst/>
                <a:uLnTx/>
                <a:uFillTx/>
              </a:rPr>
              <a:t>Orientations budgétaires 2023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400" b="1" i="0" u="none" strike="noStrike" kern="1200" cap="none" spc="0" normalizeH="0" baseline="0" noProof="0" dirty="0">
              <a:ln>
                <a:noFill/>
              </a:ln>
              <a:solidFill>
                <a:srgbClr val="88B64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36975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F7BBC8-900F-4F77-BFF6-AA4B650545D5}"/>
              </a:ext>
            </a:extLst>
          </p:cNvPr>
          <p:cNvSpPr/>
          <p:nvPr/>
        </p:nvSpPr>
        <p:spPr>
          <a:xfrm>
            <a:off x="1908175"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Evolutions relatives aux relations financières avec ALM</a:t>
            </a:r>
            <a:endParaRPr kumimoji="0" lang="fr-FR" sz="32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B90A47F-39A4-4283-93B6-2C24BD8C4305}"/>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88B640"/>
                </a:solidFill>
                <a:effectLst/>
                <a:uLnTx/>
                <a:uFillTx/>
                <a:latin typeface="Calibri" panose="020F0502020204030204"/>
                <a:ea typeface="+mn-ea"/>
                <a:cs typeface="+mn-cs"/>
              </a:rPr>
              <a:t>Orientations budgétaires 2023</a:t>
            </a:r>
          </a:p>
        </p:txBody>
      </p:sp>
      <p:sp>
        <p:nvSpPr>
          <p:cNvPr id="2" name="Espace réservé du pied de page 1">
            <a:extLst>
              <a:ext uri="{FF2B5EF4-FFF2-40B4-BE49-F238E27FC236}">
                <a16:creationId xmlns:a16="http://schemas.microsoft.com/office/drawing/2014/main" id="{EA308569-D4E2-484D-BD83-2311ADA9EDCD}"/>
              </a:ext>
            </a:extLst>
          </p:cNvPr>
          <p:cNvSpPr>
            <a:spLocks noGrp="1"/>
          </p:cNvSpPr>
          <p:nvPr>
            <p:ph type="ftr" sz="quarter" idx="11"/>
          </p:nvPr>
        </p:nvSpPr>
        <p:spPr>
          <a:xfrm>
            <a:off x="3124200" y="6439793"/>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7657116-C57F-47D8-B193-7AAC174EB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4929C8A6-FFCE-4F6F-B4E0-4F0050393A95}"/>
              </a:ext>
            </a:extLst>
          </p:cNvPr>
          <p:cNvSpPr txBox="1"/>
          <p:nvPr/>
        </p:nvSpPr>
        <p:spPr>
          <a:xfrm>
            <a:off x="251520" y="764704"/>
            <a:ext cx="8712968" cy="5478423"/>
          </a:xfrm>
          <a:prstGeom prst="rect">
            <a:avLst/>
          </a:prstGeom>
          <a:noFill/>
        </p:spPr>
        <p:txBody>
          <a:bodyPr wrap="square">
            <a:spAutoFit/>
          </a:bodyPr>
          <a:lstStyle/>
          <a:p>
            <a:pPr marL="0" marR="0" lvl="0" indent="0" algn="just" defTabSz="914400" rtl="0" eaLnBrk="0" fontAlgn="base" latinLnBrk="0" hangingPunct="0">
              <a:spcBef>
                <a:spcPct val="0"/>
              </a:spcBef>
              <a:spcAft>
                <a:spcPct val="0"/>
              </a:spcAft>
              <a:buClrTx/>
              <a:buSzTx/>
              <a:buFontTx/>
              <a:buNone/>
              <a:tabLst/>
              <a:defRPr/>
            </a:pPr>
            <a:r>
              <a:rPr kumimoji="0" lang="fr-FR" altLang="fr-FR" sz="2500" b="0" i="0" u="sng"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Le pacte fiscal et financier </a:t>
            </a:r>
            <a:r>
              <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adopté par ALM en novembre 2022 prévoit une  révision de la Dotation de Solidarité </a:t>
            </a:r>
            <a:r>
              <a:rPr lang="fr-FR" altLang="fr-FR" sz="2500" dirty="0">
                <a:solidFill>
                  <a:prstClr val="black"/>
                </a:solidFill>
                <a:latin typeface="Source Sans Pro" panose="020B0503030403020204" pitchFamily="34" charset="0"/>
                <a:ea typeface="Source Sans Pro" panose="020B0503030403020204" pitchFamily="34" charset="0"/>
              </a:rPr>
              <a:t>C</a:t>
            </a:r>
            <a:r>
              <a:rPr kumimoji="0" lang="fr-FR" altLang="fr-FR" sz="2500" b="0" i="0" strike="noStrike" kern="1200" cap="none" spc="0" normalizeH="0" baseline="0" noProof="0" dirty="0" err="1">
                <a:ln>
                  <a:noFill/>
                </a:ln>
                <a:solidFill>
                  <a:prstClr val="black"/>
                </a:solidFill>
                <a:effectLst/>
                <a:uLnTx/>
                <a:uFillTx/>
                <a:latin typeface="Source Sans Pro" panose="020B0503030403020204" pitchFamily="34" charset="0"/>
                <a:ea typeface="Source Sans Pro" panose="020B0503030403020204" pitchFamily="34" charset="0"/>
              </a:rPr>
              <a:t>ommunautaire</a:t>
            </a:r>
            <a:r>
              <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 revalorisée tenant compte : </a:t>
            </a:r>
          </a:p>
          <a:p>
            <a:pPr marL="0" marR="0" lvl="0" indent="0" algn="just" defTabSz="914400" rtl="0" eaLnBrk="0" fontAlgn="base" latinLnBrk="0" hangingPunct="0">
              <a:spcBef>
                <a:spcPct val="0"/>
              </a:spcBef>
              <a:spcAft>
                <a:spcPct val="0"/>
              </a:spcAft>
              <a:buClrTx/>
              <a:buSzTx/>
              <a:buFontTx/>
              <a:buNone/>
              <a:tabLst/>
              <a:defRPr/>
            </a:pPr>
            <a:endPar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800100" lvl="1" indent="-342900" algn="just">
              <a:buFont typeface="Wingdings" panose="05000000000000000000" pitchFamily="2" charset="2"/>
              <a:buChar char="Ø"/>
              <a:defRPr/>
            </a:pPr>
            <a:r>
              <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de l'écart de revenu moyen par habitant de la commune,</a:t>
            </a:r>
          </a:p>
          <a:p>
            <a:pPr marL="800100" lvl="1" indent="-342900" algn="just">
              <a:buFont typeface="Wingdings" panose="05000000000000000000" pitchFamily="2" charset="2"/>
              <a:buChar char="Ø"/>
              <a:defRPr/>
            </a:pPr>
            <a:endPar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800100" lvl="1" indent="-342900" algn="just">
              <a:buFont typeface="Wingdings" panose="05000000000000000000" pitchFamily="2" charset="2"/>
              <a:buChar char="Ø"/>
              <a:defRPr/>
            </a:pPr>
            <a:r>
              <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rPr>
              <a:t>de l'insuffisance du potentiel financier ou du potentiel fiscal par habitant de la commune</a:t>
            </a:r>
          </a:p>
          <a:p>
            <a:pPr marL="0" lvl="1" algn="just">
              <a:defRPr/>
            </a:pPr>
            <a:endParaRPr kumimoji="0" lang="fr-FR" altLang="fr-FR" sz="2500" b="0" i="0"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endParaRPr>
          </a:p>
          <a:p>
            <a:pPr marL="0" lvl="1" algn="just">
              <a:defRPr/>
            </a:pPr>
            <a:r>
              <a:rPr lang="fr-FR" altLang="fr-FR" sz="2500" dirty="0">
                <a:solidFill>
                  <a:prstClr val="black"/>
                </a:solidFill>
                <a:latin typeface="Source Sans Pro" panose="020B0503030403020204" pitchFamily="34" charset="0"/>
                <a:ea typeface="Source Sans Pro" panose="020B0503030403020204" pitchFamily="34" charset="0"/>
              </a:rPr>
              <a:t>Et ajoutant : </a:t>
            </a:r>
          </a:p>
          <a:p>
            <a:pPr lvl="1" algn="just">
              <a:defRPr/>
            </a:pPr>
            <a:endParaRPr lang="fr-FR" altLang="fr-FR" sz="2500" dirty="0">
              <a:solidFill>
                <a:prstClr val="black"/>
              </a:solidFill>
              <a:latin typeface="Source Sans Pro" panose="020B0503030403020204" pitchFamily="34" charset="0"/>
              <a:ea typeface="Source Sans Pro" panose="020B0503030403020204" pitchFamily="34" charset="0"/>
            </a:endParaRPr>
          </a:p>
          <a:p>
            <a:pPr marL="742950" lvl="1" indent="-285750" algn="just">
              <a:buFont typeface="Wingdings" panose="05000000000000000000" pitchFamily="2" charset="2"/>
              <a:buChar char="Ø"/>
              <a:defRPr/>
            </a:pPr>
            <a:r>
              <a:rPr lang="fr-FR" sz="2500" b="0" i="0" u="none" strike="noStrike" baseline="0" dirty="0">
                <a:latin typeface="Source Sans Pro" panose="020B0503030403020204" pitchFamily="34" charset="0"/>
                <a:ea typeface="Source Sans Pro" panose="020B0503030403020204" pitchFamily="34" charset="0"/>
              </a:rPr>
              <a:t>une dotation foncier non bâti</a:t>
            </a:r>
          </a:p>
          <a:p>
            <a:pPr marL="742950" lvl="1" indent="-285750" algn="just">
              <a:buFont typeface="Wingdings" panose="05000000000000000000" pitchFamily="2" charset="2"/>
              <a:buChar char="Ø"/>
              <a:defRPr/>
            </a:pPr>
            <a:endParaRPr lang="fr-FR" sz="2500" b="0" i="0" u="none" strike="noStrike" baseline="0" dirty="0">
              <a:latin typeface="Source Sans Pro" panose="020B0503030403020204" pitchFamily="34" charset="0"/>
              <a:ea typeface="Source Sans Pro" panose="020B0503030403020204" pitchFamily="34" charset="0"/>
            </a:endParaRPr>
          </a:p>
          <a:p>
            <a:pPr marL="742950" lvl="1" indent="-285750" algn="just">
              <a:buFont typeface="Wingdings" panose="05000000000000000000" pitchFamily="2" charset="2"/>
              <a:buChar char="Ø"/>
              <a:defRPr/>
            </a:pPr>
            <a:r>
              <a:rPr kumimoji="0" lang="fr-FR" altLang="fr-FR" sz="2500" kern="1200" cap="none" spc="0" normalizeH="0" noProof="0" dirty="0">
                <a:ln>
                  <a:noFill/>
                </a:ln>
                <a:solidFill>
                  <a:prstClr val="black"/>
                </a:solidFill>
                <a:effectLst/>
                <a:uLnTx/>
                <a:uFillTx/>
                <a:latin typeface="Source Sans Pro" panose="020B0503030403020204" pitchFamily="34" charset="0"/>
                <a:ea typeface="Source Sans Pro" panose="020B0503030403020204" pitchFamily="34" charset="0"/>
              </a:rPr>
              <a:t>Un reversement du foncier bâti industriel</a:t>
            </a:r>
            <a:endParaRPr kumimoji="0" lang="fr-FR" altLang="fr-FR" sz="16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spTree>
    <p:extLst>
      <p:ext uri="{BB962C8B-B14F-4D97-AF65-F5344CB8AC3E}">
        <p14:creationId xmlns:p14="http://schemas.microsoft.com/office/powerpoint/2010/main" val="325852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F7BBC8-900F-4F77-BFF6-AA4B650545D5}"/>
              </a:ext>
            </a:extLst>
          </p:cNvPr>
          <p:cNvSpPr/>
          <p:nvPr/>
        </p:nvSpPr>
        <p:spPr>
          <a:xfrm>
            <a:off x="1908175" y="0"/>
            <a:ext cx="7235825" cy="620713"/>
          </a:xfrm>
          <a:prstGeom prst="rect">
            <a:avLst/>
          </a:prstGeom>
          <a:solidFill>
            <a:srgbClr val="88B6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panose="020F0502020204030204"/>
                <a:ea typeface="+mn-ea"/>
                <a:cs typeface="+mn-cs"/>
              </a:rPr>
              <a:t>Evolutions relatives aux relations financières avec ALM</a:t>
            </a:r>
            <a:endParaRPr kumimoji="0" lang="fr-FR" sz="3200" b="1" i="0" u="none" strike="noStrike" kern="1200" cap="none" spc="0" normalizeH="0" baseline="0" noProof="0" dirty="0">
              <a:ln>
                <a:noFill/>
              </a:ln>
              <a:solidFill>
                <a:prstClr val="white"/>
              </a:solidFill>
              <a:effectLst/>
              <a:uLnTx/>
              <a:uFillTx/>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B90A47F-39A4-4283-93B6-2C24BD8C4305}"/>
              </a:ext>
            </a:extLst>
          </p:cNvPr>
          <p:cNvSpPr/>
          <p:nvPr/>
        </p:nvSpPr>
        <p:spPr>
          <a:xfrm>
            <a:off x="0" y="0"/>
            <a:ext cx="1908175" cy="620713"/>
          </a:xfrm>
          <a:prstGeom prst="rect">
            <a:avLst/>
          </a:prstGeom>
          <a:noFill/>
          <a:ln w="19050">
            <a:solidFill>
              <a:srgbClr val="88B6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srgbClr val="88B640"/>
                </a:solidFill>
                <a:effectLst/>
                <a:uLnTx/>
                <a:uFillTx/>
                <a:latin typeface="Calibri" panose="020F0502020204030204"/>
                <a:ea typeface="+mn-ea"/>
                <a:cs typeface="+mn-cs"/>
              </a:rPr>
              <a:t>Orientations budgétaires 2023</a:t>
            </a:r>
          </a:p>
        </p:txBody>
      </p:sp>
      <p:sp>
        <p:nvSpPr>
          <p:cNvPr id="2" name="Espace réservé du pied de page 1">
            <a:extLst>
              <a:ext uri="{FF2B5EF4-FFF2-40B4-BE49-F238E27FC236}">
                <a16:creationId xmlns:a16="http://schemas.microsoft.com/office/drawing/2014/main" id="{EA308569-D4E2-484D-BD83-2311ADA9EDCD}"/>
              </a:ext>
            </a:extLst>
          </p:cNvPr>
          <p:cNvSpPr>
            <a:spLocks noGrp="1"/>
          </p:cNvSpPr>
          <p:nvPr>
            <p:ph type="ftr" sz="quarter" idx="11"/>
          </p:nvPr>
        </p:nvSpPr>
        <p:spPr>
          <a:xfrm>
            <a:off x="3124200" y="6439793"/>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t>Conseil Municipal du 10 janvier 2023</a:t>
            </a:r>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F7657116-C57F-47D8-B193-7AAC174EB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658273-4F89-4FA7-AC9B-B8516DE4CE1F}" type="slidenum">
              <a:rPr kumimoji="0" lang="fr-FR" altLang="fr-FR"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
        <p:nvSpPr>
          <p:cNvPr id="8" name="ZoneTexte 7">
            <a:extLst>
              <a:ext uri="{FF2B5EF4-FFF2-40B4-BE49-F238E27FC236}">
                <a16:creationId xmlns:a16="http://schemas.microsoft.com/office/drawing/2014/main" id="{4929C8A6-FFCE-4F6F-B4E0-4F0050393A95}"/>
              </a:ext>
            </a:extLst>
          </p:cNvPr>
          <p:cNvSpPr txBox="1"/>
          <p:nvPr/>
        </p:nvSpPr>
        <p:spPr>
          <a:xfrm>
            <a:off x="323528" y="764704"/>
            <a:ext cx="8496944" cy="21852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Tx/>
              <a:buChar char="-"/>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Ä"/>
              <a:tabLst/>
              <a:defRPr/>
            </a:pPr>
            <a:endParaRPr kumimoji="0" lang="fr-FR" altLang="fr-FR" sz="20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endParaRPr kumimoji="0" lang="fr-FR" altLang="fr-FR" sz="1600" b="0" i="0" u="none" strike="noStrike" kern="1200" cap="none" spc="0"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52050D09-6E5B-A2C5-EC04-A5953C632E06}"/>
              </a:ext>
            </a:extLst>
          </p:cNvPr>
          <p:cNvPicPr>
            <a:picLocks noChangeAspect="1"/>
          </p:cNvPicPr>
          <p:nvPr/>
        </p:nvPicPr>
        <p:blipFill rotWithShape="1">
          <a:blip r:embed="rId4"/>
          <a:srcRect l="3538" r="1964"/>
          <a:stretch/>
        </p:blipFill>
        <p:spPr>
          <a:xfrm>
            <a:off x="0" y="0"/>
            <a:ext cx="9144000" cy="6858000"/>
          </a:xfrm>
          <a:prstGeom prst="rect">
            <a:avLst/>
          </a:prstGeom>
        </p:spPr>
      </p:pic>
    </p:spTree>
    <p:extLst>
      <p:ext uri="{BB962C8B-B14F-4D97-AF65-F5344CB8AC3E}">
        <p14:creationId xmlns:p14="http://schemas.microsoft.com/office/powerpoint/2010/main" val="1449531735"/>
      </p:ext>
    </p:extLst>
  </p:cSld>
  <p:clrMapOvr>
    <a:masterClrMapping/>
  </p:clrMapOvr>
</p:sld>
</file>

<file path=ppt/theme/theme1.xml><?xml version="1.0" encoding="utf-8"?>
<a:theme xmlns:a="http://schemas.openxmlformats.org/drawingml/2006/main" name="Office Theme">
  <a:themeElements>
    <a:clrScheme name="Personnalisé 1">
      <a:dk1>
        <a:sysClr val="windowText" lastClr="000000"/>
      </a:dk1>
      <a:lt1>
        <a:sysClr val="window" lastClr="FFFFFF"/>
      </a:lt1>
      <a:dk2>
        <a:srgbClr val="455F51"/>
      </a:dk2>
      <a:lt2>
        <a:srgbClr val="E2DFCC"/>
      </a:lt2>
      <a:accent1>
        <a:srgbClr val="51C3F9"/>
      </a:accent1>
      <a:accent2>
        <a:srgbClr val="0070C0"/>
      </a:accent2>
      <a:accent3>
        <a:srgbClr val="C1DF87"/>
      </a:accent3>
      <a:accent4>
        <a:srgbClr val="44C1A3"/>
      </a:accent4>
      <a:accent5>
        <a:srgbClr val="4EB3CF"/>
      </a:accent5>
      <a:accent6>
        <a:srgbClr val="51C3F9"/>
      </a:accent6>
      <a:hlink>
        <a:srgbClr val="EE7B08"/>
      </a:hlink>
      <a:folHlink>
        <a:srgbClr val="977B2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20210921_comex_v4</Template>
  <TotalTime>11068</TotalTime>
  <Words>6766</Words>
  <Application>Microsoft Office PowerPoint</Application>
  <PresentationFormat>Affichage à l'écran (4:3)</PresentationFormat>
  <Paragraphs>910</Paragraphs>
  <Slides>46</Slides>
  <Notes>46</Notes>
  <HiddenSlides>0</HiddenSlides>
  <MMClips>0</MMClips>
  <ScaleCrop>false</ScaleCrop>
  <HeadingPairs>
    <vt:vector size="6" baseType="variant">
      <vt:variant>
        <vt:lpstr>Polices utilisées</vt:lpstr>
      </vt:variant>
      <vt:variant>
        <vt:i4>14</vt:i4>
      </vt:variant>
      <vt:variant>
        <vt:lpstr>Thème</vt:lpstr>
      </vt:variant>
      <vt:variant>
        <vt:i4>6</vt:i4>
      </vt:variant>
      <vt:variant>
        <vt:lpstr>Titres des diapositives</vt:lpstr>
      </vt:variant>
      <vt:variant>
        <vt:i4>46</vt:i4>
      </vt:variant>
    </vt:vector>
  </HeadingPairs>
  <TitlesOfParts>
    <vt:vector size="66" baseType="lpstr">
      <vt:lpstr>Arial</vt:lpstr>
      <vt:lpstr>Calibri</vt:lpstr>
      <vt:lpstr>Calibri Light</vt:lpstr>
      <vt:lpstr>Inter</vt:lpstr>
      <vt:lpstr>Marianne</vt:lpstr>
      <vt:lpstr>montserrat</vt:lpstr>
      <vt:lpstr>Open Sans</vt:lpstr>
      <vt:lpstr>Roboto</vt:lpstr>
      <vt:lpstr>Source Sans Pro</vt:lpstr>
      <vt:lpstr>sourcesanspro</vt:lpstr>
      <vt:lpstr>Symbol</vt:lpstr>
      <vt:lpstr>Trebuchet MS</vt:lpstr>
      <vt:lpstr>Verdana</vt:lpstr>
      <vt:lpstr>Wingdings</vt:lpstr>
      <vt:lpstr>Office Theme</vt:lpstr>
      <vt:lpstr>1_Conception personnalisée</vt:lpstr>
      <vt:lpstr>Conception personnalisée</vt:lpstr>
      <vt:lpstr>Thème Office</vt:lpstr>
      <vt:lpstr>1_Thème Office</vt:lpstr>
      <vt:lpstr>2_Thème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dépenses de personnel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CCVLA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DOB</dc:title>
  <dc:creator>Karine CHEVALIER</dc:creator>
  <cp:lastModifiedBy>Fanny VIEL</cp:lastModifiedBy>
  <cp:revision>449</cp:revision>
  <cp:lastPrinted>2023-01-05T08:40:08Z</cp:lastPrinted>
  <dcterms:created xsi:type="dcterms:W3CDTF">2021-08-26T06:42:21Z</dcterms:created>
  <dcterms:modified xsi:type="dcterms:W3CDTF">2023-01-05T15:44:54Z</dcterms:modified>
  <cp:category>DIAPORAMA</cp:category>
</cp:coreProperties>
</file>